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0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4" r:id="rId13"/>
    <p:sldId id="267" r:id="rId14"/>
    <p:sldId id="268" r:id="rId15"/>
    <p:sldId id="269" r:id="rId16"/>
    <p:sldId id="270" r:id="rId17"/>
    <p:sldId id="271" r:id="rId18"/>
    <p:sldId id="275" r:id="rId19"/>
    <p:sldId id="276" r:id="rId20"/>
    <p:sldId id="272" r:id="rId21"/>
    <p:sldId id="273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밝은 스타일 1 - 강조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2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Owner\&#48148;&#53461;%20&#54868;&#47732;\&#51116;&#48268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Owner\&#48148;&#53461;%20&#54868;&#47732;\&#51116;&#48268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Owner\&#48148;&#53461;%20&#54868;&#47732;\&#51116;&#48268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Owner\&#48148;&#53461;%20&#54868;&#47732;\&#51116;&#48268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ko-KR"/>
  <c:chart>
    <c:title>
      <c:tx>
        <c:rich>
          <a:bodyPr/>
          <a:lstStyle/>
          <a:p>
            <a:pPr>
              <a:defRPr/>
            </a:pPr>
            <a:r>
              <a:rPr lang="en-US" altLang="ko-KR" dirty="0" smtClean="0"/>
              <a:t>30</a:t>
            </a:r>
            <a:r>
              <a:rPr lang="ko-KR" altLang="en-US" dirty="0" smtClean="0"/>
              <a:t>대 재벌 규모 변화</a:t>
            </a:r>
            <a:endParaRPr lang="ko-KR" altLang="en-US" dirty="0"/>
          </a:p>
        </c:rich>
      </c:tx>
      <c:layout/>
      <c:overlay val="1"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Sheet2!$H$15</c:f>
              <c:strCache>
                <c:ptCount val="1"/>
                <c:pt idx="0">
                  <c:v>2002</c:v>
                </c:pt>
              </c:strCache>
            </c:strRef>
          </c:tx>
          <c:cat>
            <c:strRef>
              <c:f>Sheet2!$I$14:$K$14</c:f>
              <c:strCache>
                <c:ptCount val="3"/>
                <c:pt idx="0">
                  <c:v>자산</c:v>
                </c:pt>
                <c:pt idx="1">
                  <c:v>매출액</c:v>
                </c:pt>
                <c:pt idx="2">
                  <c:v>당기순익</c:v>
                </c:pt>
              </c:strCache>
            </c:strRef>
          </c:cat>
          <c:val>
            <c:numRef>
              <c:f>Sheet2!$I$15:$K$15</c:f>
              <c:numCache>
                <c:formatCode>_-* #,##0_-;\-* #,##0_-;_-* "-"_-;_-@_-</c:formatCode>
                <c:ptCount val="3"/>
                <c:pt idx="0">
                  <c:v>530.88499999999999</c:v>
                </c:pt>
                <c:pt idx="1">
                  <c:v>489.19799999999981</c:v>
                </c:pt>
                <c:pt idx="2">
                  <c:v>7.7729999999999997</c:v>
                </c:pt>
              </c:numCache>
            </c:numRef>
          </c:val>
        </c:ser>
        <c:ser>
          <c:idx val="1"/>
          <c:order val="1"/>
          <c:tx>
            <c:strRef>
              <c:f>Sheet2!$H$16</c:f>
              <c:strCache>
                <c:ptCount val="1"/>
                <c:pt idx="0">
                  <c:v>2010</c:v>
                </c:pt>
              </c:strCache>
            </c:strRef>
          </c:tx>
          <c:cat>
            <c:strRef>
              <c:f>Sheet2!$I$14:$K$14</c:f>
              <c:strCache>
                <c:ptCount val="3"/>
                <c:pt idx="0">
                  <c:v>자산</c:v>
                </c:pt>
                <c:pt idx="1">
                  <c:v>매출액</c:v>
                </c:pt>
                <c:pt idx="2">
                  <c:v>당기순익</c:v>
                </c:pt>
              </c:strCache>
            </c:strRef>
          </c:cat>
          <c:val>
            <c:numRef>
              <c:f>Sheet2!$I$16:$K$16</c:f>
              <c:numCache>
                <c:formatCode>_-* #,##0_-;\-* #,##0_-;_-* "-"_-;_-@_-</c:formatCode>
                <c:ptCount val="3"/>
                <c:pt idx="0">
                  <c:v>1516.1679999999999</c:v>
                </c:pt>
                <c:pt idx="1">
                  <c:v>1121.4270000000001</c:v>
                </c:pt>
                <c:pt idx="2">
                  <c:v>79.127999999999986</c:v>
                </c:pt>
              </c:numCache>
            </c:numRef>
          </c:val>
        </c:ser>
        <c:dLbls>
          <c:showVal val="1"/>
        </c:dLbls>
        <c:shape val="box"/>
        <c:axId val="72593792"/>
        <c:axId val="72595328"/>
        <c:axId val="0"/>
      </c:bar3DChart>
      <c:catAx>
        <c:axId val="72593792"/>
        <c:scaling>
          <c:orientation val="minMax"/>
        </c:scaling>
        <c:axPos val="b"/>
        <c:majorTickMark val="none"/>
        <c:tickLblPos val="nextTo"/>
        <c:crossAx val="72595328"/>
        <c:crosses val="autoZero"/>
        <c:auto val="1"/>
        <c:lblAlgn val="ctr"/>
        <c:lblOffset val="100"/>
      </c:catAx>
      <c:valAx>
        <c:axId val="72595328"/>
        <c:scaling>
          <c:orientation val="minMax"/>
        </c:scaling>
        <c:delete val="1"/>
        <c:axPos val="l"/>
        <c:numFmt formatCode="_-* #,##0_-;\-* #,##0_-;_-* &quot;-&quot;_-;_-@_-" sourceLinked="1"/>
        <c:tickLblPos val="none"/>
        <c:crossAx val="7259379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69740230972410366"/>
          <c:y val="0.37478474613931789"/>
          <c:w val="0.21797335855992064"/>
          <c:h val="9.3525719364515078E-2"/>
        </c:manualLayout>
      </c:layout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ko-KR"/>
  <c:chart>
    <c:title>
      <c:tx>
        <c:rich>
          <a:bodyPr/>
          <a:lstStyle/>
          <a:p>
            <a:pPr>
              <a:defRPr/>
            </a:pPr>
            <a:r>
              <a:rPr lang="ko-KR" altLang="en-US" smtClean="0"/>
              <a:t>국민경제에서 차지하는 </a:t>
            </a:r>
            <a:r>
              <a:rPr lang="ko-KR" altLang="en-US"/>
              <a:t>비중</a:t>
            </a:r>
          </a:p>
        </c:rich>
      </c:tx>
      <c:layout>
        <c:manualLayout>
          <c:xMode val="edge"/>
          <c:yMode val="edge"/>
          <c:x val="0.19109146444413749"/>
          <c:y val="9.7046413502109713E-2"/>
        </c:manualLayout>
      </c:layout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Sheet2!$H$11</c:f>
              <c:strCache>
                <c:ptCount val="1"/>
                <c:pt idx="0">
                  <c:v>2002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-3.3755274261603456E-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-3.3755274261603394E-2"/>
                </c:manualLayout>
              </c:layout>
              <c:showVal val="1"/>
            </c:dLbl>
            <c:showVal val="1"/>
          </c:dLbls>
          <c:cat>
            <c:strRef>
              <c:f>Sheet2!$I$10:$J$10</c:f>
              <c:strCache>
                <c:ptCount val="2"/>
                <c:pt idx="0">
                  <c:v>자산/국부</c:v>
                </c:pt>
                <c:pt idx="1">
                  <c:v>매출/GDP</c:v>
                </c:pt>
              </c:strCache>
            </c:strRef>
          </c:cat>
          <c:val>
            <c:numRef>
              <c:f>Sheet2!$I$11:$J$11</c:f>
              <c:numCache>
                <c:formatCode>0%</c:formatCode>
                <c:ptCount val="2"/>
                <c:pt idx="0">
                  <c:v>0.13525732484076436</c:v>
                </c:pt>
                <c:pt idx="1">
                  <c:v>0.67475586206896576</c:v>
                </c:pt>
              </c:numCache>
            </c:numRef>
          </c:val>
        </c:ser>
        <c:ser>
          <c:idx val="1"/>
          <c:order val="1"/>
          <c:tx>
            <c:strRef>
              <c:f>Sheet2!$H$12</c:f>
              <c:strCache>
                <c:ptCount val="1"/>
                <c:pt idx="0">
                  <c:v>2010</c:v>
                </c:pt>
              </c:strCache>
            </c:strRef>
          </c:tx>
          <c:dLbls>
            <c:dLbl>
              <c:idx val="0"/>
              <c:layout>
                <c:manualLayout>
                  <c:x val="2.5990903183885652E-3"/>
                  <c:y val="-2.9535864978903051E-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-4.2194092827004252E-2"/>
                </c:manualLayout>
              </c:layout>
              <c:showVal val="1"/>
            </c:dLbl>
            <c:showVal val="1"/>
          </c:dLbls>
          <c:cat>
            <c:strRef>
              <c:f>Sheet2!$I$10:$J$10</c:f>
              <c:strCache>
                <c:ptCount val="2"/>
                <c:pt idx="0">
                  <c:v>자산/국부</c:v>
                </c:pt>
                <c:pt idx="1">
                  <c:v>매출/GDP</c:v>
                </c:pt>
              </c:strCache>
            </c:strRef>
          </c:cat>
          <c:val>
            <c:numRef>
              <c:f>Sheet2!$I$12:$J$12</c:f>
              <c:numCache>
                <c:formatCode>0%</c:formatCode>
                <c:ptCount val="2"/>
                <c:pt idx="0">
                  <c:v>0.20215573333333331</c:v>
                </c:pt>
                <c:pt idx="1">
                  <c:v>0.95684897610921504</c:v>
                </c:pt>
              </c:numCache>
            </c:numRef>
          </c:val>
        </c:ser>
        <c:dLbls>
          <c:showVal val="1"/>
        </c:dLbls>
        <c:shape val="box"/>
        <c:axId val="72613248"/>
        <c:axId val="73012352"/>
        <c:axId val="0"/>
      </c:bar3DChart>
      <c:catAx>
        <c:axId val="72613248"/>
        <c:scaling>
          <c:orientation val="minMax"/>
        </c:scaling>
        <c:axPos val="b"/>
        <c:majorTickMark val="none"/>
        <c:tickLblPos val="nextTo"/>
        <c:crossAx val="73012352"/>
        <c:crosses val="autoZero"/>
        <c:auto val="1"/>
        <c:lblAlgn val="ctr"/>
        <c:lblOffset val="100"/>
      </c:catAx>
      <c:valAx>
        <c:axId val="73012352"/>
        <c:scaling>
          <c:orientation val="minMax"/>
        </c:scaling>
        <c:delete val="1"/>
        <c:axPos val="l"/>
        <c:numFmt formatCode="0%" sourceLinked="1"/>
        <c:tickLblPos val="none"/>
        <c:crossAx val="7261324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8.9462735286744158E-2"/>
          <c:y val="0.40978902953586505"/>
          <c:w val="0.24407627409146959"/>
          <c:h val="8.9499318914249656E-2"/>
        </c:manualLayout>
      </c:layout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chart>
    <c:title>
      <c:tx>
        <c:rich>
          <a:bodyPr/>
          <a:lstStyle/>
          <a:p>
            <a:pPr>
              <a:defRPr/>
            </a:pPr>
            <a:r>
              <a:rPr lang="ko-KR" altLang="en-US" dirty="0" smtClean="0"/>
              <a:t>국내 생산 비중</a:t>
            </a:r>
            <a:endParaRPr lang="ko-KR" altLang="en-US" dirty="0"/>
          </a:p>
        </c:rich>
      </c:tx>
      <c:layout>
        <c:manualLayout>
          <c:xMode val="edge"/>
          <c:yMode val="edge"/>
          <c:x val="0.62910876843588048"/>
          <c:y val="2.351590564011407E-2"/>
        </c:manualLayout>
      </c:layout>
      <c:overlay val="1"/>
    </c:title>
    <c:plotArea>
      <c:layout>
        <c:manualLayout>
          <c:layoutTarget val="inner"/>
          <c:xMode val="edge"/>
          <c:yMode val="edge"/>
          <c:x val="0.11843285214348206"/>
          <c:y val="5.1400554097404488E-2"/>
          <c:w val="0.81490048118985114"/>
          <c:h val="0.79822506561679785"/>
        </c:manualLayout>
      </c:layout>
      <c:lineChart>
        <c:grouping val="standard"/>
        <c:ser>
          <c:idx val="0"/>
          <c:order val="0"/>
          <c:tx>
            <c:strRef>
              <c:f>Sheet4!$C$2</c:f>
              <c:strCache>
                <c:ptCount val="1"/>
                <c:pt idx="0">
                  <c:v>기아차</c:v>
                </c:pt>
              </c:strCache>
            </c:strRef>
          </c:tx>
          <c:marker>
            <c:symbol val="none"/>
          </c:marker>
          <c:cat>
            <c:numRef>
              <c:f>Sheet4!$B$3:$B$10</c:f>
              <c:numCache>
                <c:formatCode>General</c:formatCode>
                <c:ptCount val="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</c:numCache>
            </c:numRef>
          </c:cat>
          <c:val>
            <c:numRef>
              <c:f>Sheet4!$C$3:$C$10</c:f>
              <c:numCache>
                <c:formatCode>0%</c:formatCode>
                <c:ptCount val="8"/>
                <c:pt idx="0">
                  <c:v>0.94257799582606605</c:v>
                </c:pt>
                <c:pt idx="1">
                  <c:v>0.94159345149331264</c:v>
                </c:pt>
                <c:pt idx="2">
                  <c:v>0.90942455035667824</c:v>
                </c:pt>
                <c:pt idx="3">
                  <c:v>0.90522474624662197</c:v>
                </c:pt>
                <c:pt idx="4">
                  <c:v>0.81697910657036665</c:v>
                </c:pt>
                <c:pt idx="5">
                  <c:v>0.75620572712860978</c:v>
                </c:pt>
                <c:pt idx="6">
                  <c:v>0.73564580610937913</c:v>
                </c:pt>
                <c:pt idx="7">
                  <c:v>0.66239759631592221</c:v>
                </c:pt>
              </c:numCache>
            </c:numRef>
          </c:val>
        </c:ser>
        <c:ser>
          <c:idx val="1"/>
          <c:order val="1"/>
          <c:tx>
            <c:strRef>
              <c:f>Sheet4!$D$2</c:f>
              <c:strCache>
                <c:ptCount val="1"/>
                <c:pt idx="0">
                  <c:v>현대차</c:v>
                </c:pt>
              </c:strCache>
            </c:strRef>
          </c:tx>
          <c:marker>
            <c:symbol val="none"/>
          </c:marker>
          <c:cat>
            <c:numRef>
              <c:f>Sheet4!$B$3:$B$10</c:f>
              <c:numCache>
                <c:formatCode>General</c:formatCode>
                <c:ptCount val="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</c:numCache>
            </c:numRef>
          </c:cat>
          <c:val>
            <c:numRef>
              <c:f>Sheet4!$D$3:$D$10</c:f>
              <c:numCache>
                <c:formatCode>0%</c:formatCode>
                <c:ptCount val="8"/>
                <c:pt idx="0">
                  <c:v>0.92063169867154748</c:v>
                </c:pt>
                <c:pt idx="1">
                  <c:v>0.82594786010689736</c:v>
                </c:pt>
                <c:pt idx="2">
                  <c:v>0.72675948126838485</c:v>
                </c:pt>
                <c:pt idx="3">
                  <c:v>0.64534818106156955</c:v>
                </c:pt>
                <c:pt idx="4">
                  <c:v>0.65190298651410661</c:v>
                </c:pt>
                <c:pt idx="5">
                  <c:v>0.59970415770229146</c:v>
                </c:pt>
                <c:pt idx="6">
                  <c:v>0.51835542181889049</c:v>
                </c:pt>
                <c:pt idx="7">
                  <c:v>0.48078500847053074</c:v>
                </c:pt>
              </c:numCache>
            </c:numRef>
          </c:val>
        </c:ser>
        <c:marker val="1"/>
        <c:axId val="73041792"/>
        <c:axId val="73043328"/>
      </c:lineChart>
      <c:catAx>
        <c:axId val="73041792"/>
        <c:scaling>
          <c:orientation val="minMax"/>
        </c:scaling>
        <c:axPos val="b"/>
        <c:numFmt formatCode="General" sourceLinked="1"/>
        <c:tickLblPos val="nextTo"/>
        <c:crossAx val="73043328"/>
        <c:crosses val="autoZero"/>
        <c:auto val="1"/>
        <c:lblAlgn val="ctr"/>
        <c:lblOffset val="100"/>
      </c:catAx>
      <c:valAx>
        <c:axId val="73043328"/>
        <c:scaling>
          <c:orientation val="minMax"/>
          <c:min val="0.4"/>
        </c:scaling>
        <c:axPos val="l"/>
        <c:numFmt formatCode="0%" sourceLinked="1"/>
        <c:tickLblPos val="nextTo"/>
        <c:crossAx val="730417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1388888888888891"/>
          <c:y val="0.45794947506561695"/>
          <c:w val="0.16666666666666666"/>
          <c:h val="0.16743438320209991"/>
        </c:manualLayout>
      </c:layout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ko-KR"/>
  <c:chart>
    <c:title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Sheet2!$C$27</c:f>
              <c:strCache>
                <c:ptCount val="1"/>
                <c:pt idx="0">
                  <c:v>부채비율</c:v>
                </c:pt>
              </c:strCache>
            </c:strRef>
          </c:tx>
          <c:dLbls>
            <c:dLbl>
              <c:idx val="2"/>
              <c:layout>
                <c:manualLayout>
                  <c:x val="2.7777777777777703E-2"/>
                  <c:y val="-2.7777777777777811E-2"/>
                </c:manualLayout>
              </c:layout>
              <c:showVal val="1"/>
            </c:dLbl>
            <c:showVal val="1"/>
          </c:dLbls>
          <c:cat>
            <c:numRef>
              <c:f>Sheet2!$D$26:$F$26</c:f>
              <c:numCache>
                <c:formatCode>General</c:formatCode>
                <c:ptCount val="3"/>
                <c:pt idx="0">
                  <c:v>1997</c:v>
                </c:pt>
                <c:pt idx="1">
                  <c:v>2002</c:v>
                </c:pt>
                <c:pt idx="2">
                  <c:v>2010</c:v>
                </c:pt>
              </c:numCache>
            </c:numRef>
          </c:cat>
          <c:val>
            <c:numRef>
              <c:f>Sheet2!$D$27:$F$27</c:f>
              <c:numCache>
                <c:formatCode>0%</c:formatCode>
                <c:ptCount val="3"/>
                <c:pt idx="0">
                  <c:v>5.09</c:v>
                </c:pt>
                <c:pt idx="1">
                  <c:v>2.0574887406844282</c:v>
                </c:pt>
                <c:pt idx="2">
                  <c:v>1.4169428463484504</c:v>
                </c:pt>
              </c:numCache>
            </c:numRef>
          </c:val>
        </c:ser>
        <c:dLbls>
          <c:showVal val="1"/>
        </c:dLbls>
        <c:shape val="box"/>
        <c:axId val="65753472"/>
        <c:axId val="65755008"/>
        <c:axId val="0"/>
      </c:bar3DChart>
      <c:catAx>
        <c:axId val="65753472"/>
        <c:scaling>
          <c:orientation val="minMax"/>
        </c:scaling>
        <c:axPos val="b"/>
        <c:numFmt formatCode="General" sourceLinked="1"/>
        <c:majorTickMark val="none"/>
        <c:tickLblPos val="nextTo"/>
        <c:crossAx val="65755008"/>
        <c:crosses val="autoZero"/>
        <c:auto val="1"/>
        <c:lblAlgn val="ctr"/>
        <c:lblOffset val="100"/>
      </c:catAx>
      <c:valAx>
        <c:axId val="65755008"/>
        <c:scaling>
          <c:orientation val="minMax"/>
        </c:scaling>
        <c:delete val="1"/>
        <c:axPos val="l"/>
        <c:numFmt formatCode="0%" sourceLinked="1"/>
        <c:tickLblPos val="none"/>
        <c:crossAx val="65753472"/>
        <c:crosses val="autoZero"/>
        <c:crossBetween val="between"/>
      </c:valAx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192B7A4-1DD7-422E-A1DE-E62423FA6942}" type="datetimeFigureOut">
              <a:rPr lang="ko-KR" altLang="en-US" smtClean="0"/>
              <a:pPr/>
              <a:t>2011-10-04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FE90F51-B9D7-4239-B0A3-65693DF9F4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92B7A4-1DD7-422E-A1DE-E62423FA6942}" type="datetimeFigureOut">
              <a:rPr lang="ko-KR" altLang="en-US" smtClean="0"/>
              <a:pPr/>
              <a:t>2011-10-04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E90F51-B9D7-4239-B0A3-65693DF9F4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92B7A4-1DD7-422E-A1DE-E62423FA6942}" type="datetimeFigureOut">
              <a:rPr lang="ko-KR" altLang="en-US" smtClean="0"/>
              <a:pPr/>
              <a:t>2011-10-04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E90F51-B9D7-4239-B0A3-65693DF9F4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92B7A4-1DD7-422E-A1DE-E62423FA6942}" type="datetimeFigureOut">
              <a:rPr lang="ko-KR" altLang="en-US" smtClean="0"/>
              <a:pPr/>
              <a:t>2011-10-04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E90F51-B9D7-4239-B0A3-65693DF9F4E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92B7A4-1DD7-422E-A1DE-E62423FA6942}" type="datetimeFigureOut">
              <a:rPr lang="ko-KR" altLang="en-US" smtClean="0"/>
              <a:pPr/>
              <a:t>2011-10-04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E90F51-B9D7-4239-B0A3-65693DF9F4E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92B7A4-1DD7-422E-A1DE-E62423FA6942}" type="datetimeFigureOut">
              <a:rPr lang="ko-KR" altLang="en-US" smtClean="0"/>
              <a:pPr/>
              <a:t>2011-10-04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E90F51-B9D7-4239-B0A3-65693DF9F4E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92B7A4-1DD7-422E-A1DE-E62423FA6942}" type="datetimeFigureOut">
              <a:rPr lang="ko-KR" altLang="en-US" smtClean="0"/>
              <a:pPr/>
              <a:t>2011-10-04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E90F51-B9D7-4239-B0A3-65693DF9F4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92B7A4-1DD7-422E-A1DE-E62423FA6942}" type="datetimeFigureOut">
              <a:rPr lang="ko-KR" altLang="en-US" smtClean="0"/>
              <a:pPr/>
              <a:t>2011-10-04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E90F51-B9D7-4239-B0A3-65693DF9F4E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92B7A4-1DD7-422E-A1DE-E62423FA6942}" type="datetimeFigureOut">
              <a:rPr lang="ko-KR" altLang="en-US" smtClean="0"/>
              <a:pPr/>
              <a:t>2011-10-04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E90F51-B9D7-4239-B0A3-65693DF9F4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192B7A4-1DD7-422E-A1DE-E62423FA6942}" type="datetimeFigureOut">
              <a:rPr lang="ko-KR" altLang="en-US" smtClean="0"/>
              <a:pPr/>
              <a:t>2011-10-04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E90F51-B9D7-4239-B0A3-65693DF9F4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192B7A4-1DD7-422E-A1DE-E62423FA6942}" type="datetimeFigureOut">
              <a:rPr lang="ko-KR" altLang="en-US" smtClean="0"/>
              <a:pPr/>
              <a:t>2011-10-04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E90F51-B9D7-4239-B0A3-65693DF9F4E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dirty="0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dirty="0" smtClean="0"/>
              <a:t>둘째 수준</a:t>
            </a:r>
          </a:p>
          <a:p>
            <a:pPr lvl="2" eaLnBrk="1" latinLnBrk="0" hangingPunct="1"/>
            <a:r>
              <a:rPr kumimoji="0" lang="ko-KR" altLang="en-US" dirty="0" smtClean="0"/>
              <a:t>셋째 수준</a:t>
            </a:r>
          </a:p>
          <a:p>
            <a:pPr lvl="3" eaLnBrk="1" latinLnBrk="0" hangingPunct="1"/>
            <a:r>
              <a:rPr kumimoji="0" lang="ko-KR" altLang="en-US" dirty="0" smtClean="0"/>
              <a:t>넷째 수준</a:t>
            </a:r>
          </a:p>
          <a:p>
            <a:pPr lvl="4" eaLnBrk="1" latinLnBrk="0" hangingPunct="1"/>
            <a:r>
              <a:rPr kumimoji="0" lang="ko-KR" altLang="en-US" dirty="0" smtClean="0"/>
              <a:t>다섯째 수준</a:t>
            </a:r>
            <a:endParaRPr kumimoji="0" lang="en-US" dirty="0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192B7A4-1DD7-422E-A1DE-E62423FA6942}" type="datetimeFigureOut">
              <a:rPr lang="ko-KR" altLang="en-US" smtClean="0"/>
              <a:pPr/>
              <a:t>2011-10-04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FE90F51-B9D7-4239-B0A3-65693DF9F4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lnSpc>
          <a:spcPct val="150000"/>
        </a:lnSpc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lnSpc>
          <a:spcPct val="150000"/>
        </a:lnSpc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lnSpc>
          <a:spcPct val="150000"/>
        </a:lnSpc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lnSpc>
          <a:spcPct val="150000"/>
        </a:lnSpc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lnSpc>
          <a:spcPct val="150000"/>
        </a:lnSpc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경제위기와 재벌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ko-KR" dirty="0" smtClean="0"/>
              <a:t>2011.10.4</a:t>
            </a:r>
          </a:p>
          <a:p>
            <a:r>
              <a:rPr lang="ko-KR" altLang="en-US" dirty="0" smtClean="0"/>
              <a:t>한지원</a:t>
            </a:r>
            <a:r>
              <a:rPr lang="en-US" altLang="ko-KR" dirty="0" smtClean="0"/>
              <a:t>(</a:t>
            </a:r>
            <a:r>
              <a:rPr lang="ko-KR" altLang="en-US" dirty="0" smtClean="0"/>
              <a:t>노동자운동연구소 연구실장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pic>
        <p:nvPicPr>
          <p:cNvPr id="1026" name="Picture 2" descr="z:\mydoc\00_업무\PSSP회의\연구소\이미지\크기변환_Circle_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915816" cy="30737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해외공장을 통한 생산 유연성 확보</a:t>
            </a:r>
            <a:endParaRPr lang="en-US" altLang="ko-KR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4" name="차트 3"/>
          <p:cNvGraphicFramePr/>
          <p:nvPr/>
        </p:nvGraphicFramePr>
        <p:xfrm>
          <a:off x="1475656" y="2564904"/>
          <a:ext cx="5832648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하청에 대한 포섭과 배제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삼성전자 휴대폰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포섭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인탑스</a:t>
            </a:r>
            <a:r>
              <a:rPr lang="ko-KR" altLang="en-US" dirty="0" smtClean="0"/>
              <a:t> 등 동반 해외진출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주식상장 등 지원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배제</a:t>
            </a:r>
            <a:r>
              <a:rPr lang="en-US" altLang="ko-KR" dirty="0" smtClean="0"/>
              <a:t>: 1</a:t>
            </a:r>
            <a:r>
              <a:rPr lang="ko-KR" altLang="en-US" dirty="0" smtClean="0"/>
              <a:t>차 하청 단가 계산시 </a:t>
            </a:r>
            <a:r>
              <a:rPr lang="en-US" altLang="ko-KR" dirty="0" smtClean="0"/>
              <a:t>2</a:t>
            </a:r>
            <a:r>
              <a:rPr lang="ko-KR" altLang="en-US" dirty="0" smtClean="0"/>
              <a:t>차 하청 </a:t>
            </a:r>
            <a:r>
              <a:rPr lang="en-US" altLang="ko-KR" dirty="0" smtClean="0"/>
              <a:t>CR </a:t>
            </a:r>
            <a:r>
              <a:rPr lang="ko-KR" altLang="en-US" dirty="0" smtClean="0"/>
              <a:t>전제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현대기아차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포섭</a:t>
            </a:r>
            <a:r>
              <a:rPr lang="en-US" altLang="ko-KR" dirty="0" smtClean="0"/>
              <a:t>: </a:t>
            </a:r>
            <a:r>
              <a:rPr lang="ko-KR" altLang="en-US" dirty="0" smtClean="0"/>
              <a:t>만도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한일이화</a:t>
            </a:r>
            <a:r>
              <a:rPr lang="en-US" altLang="ko-KR" dirty="0" smtClean="0"/>
              <a:t>, </a:t>
            </a:r>
            <a:r>
              <a:rPr lang="ko-KR" altLang="en-US" dirty="0" smtClean="0"/>
              <a:t>덕양산업 등 </a:t>
            </a:r>
            <a:r>
              <a:rPr lang="en-US" altLang="ko-KR" dirty="0" smtClean="0"/>
              <a:t>1</a:t>
            </a:r>
            <a:r>
              <a:rPr lang="ko-KR" altLang="en-US" dirty="0" smtClean="0"/>
              <a:t>차 </a:t>
            </a:r>
            <a:r>
              <a:rPr lang="ko-KR" altLang="en-US" dirty="0" err="1" smtClean="0"/>
              <a:t>부품사들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배제</a:t>
            </a:r>
            <a:r>
              <a:rPr lang="en-US" altLang="ko-KR" dirty="0" smtClean="0"/>
              <a:t>: </a:t>
            </a:r>
            <a:r>
              <a:rPr lang="ko-KR" altLang="en-US" dirty="0" smtClean="0"/>
              <a:t>불공정거래 일반화</a:t>
            </a:r>
            <a:endParaRPr lang="en-US" altLang="ko-KR" dirty="0" smtClean="0"/>
          </a:p>
          <a:p>
            <a:pPr lvl="1"/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재벌의 산업적 지배력 </a:t>
            </a:r>
            <a:r>
              <a:rPr lang="en-US" altLang="ko-KR" dirty="0" smtClean="0"/>
              <a:t>III</a:t>
            </a:r>
            <a:endParaRPr lang="ko-KR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4577" name="_x71569864" descr="EMB00000ad0b63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628799"/>
            <a:ext cx="7200800" cy="40418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거대 금융 계열사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재벌의 산업적 지배력 </a:t>
            </a:r>
            <a:r>
              <a:rPr lang="en-US" altLang="ko-KR" dirty="0" smtClean="0"/>
              <a:t>IV</a:t>
            </a:r>
            <a:endParaRPr lang="ko-KR" altLang="en-US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636912"/>
            <a:ext cx="5672733" cy="3372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987824" y="2276872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30</a:t>
            </a:r>
            <a:r>
              <a:rPr lang="ko-KR" altLang="en-US" dirty="0" smtClean="0"/>
              <a:t>대 그룹 금융 계열사 수 추이</a:t>
            </a:r>
            <a:endParaRPr lang="ko-KR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5" y="476672"/>
            <a:ext cx="3888433" cy="2652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403648" y="18864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생명보험</a:t>
            </a:r>
            <a:endParaRPr lang="ko-KR" altLang="en-US" dirty="0"/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476672"/>
            <a:ext cx="3960440" cy="259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796136" y="18864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신용카드</a:t>
            </a:r>
            <a:endParaRPr lang="ko-KR" altLang="en-US" dirty="0"/>
          </a:p>
        </p:txBody>
      </p:sp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3789040"/>
            <a:ext cx="3945433" cy="2567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763688" y="342900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할부금융</a:t>
            </a:r>
            <a:endParaRPr lang="ko-KR" altLang="en-US" dirty="0"/>
          </a:p>
        </p:txBody>
      </p:sp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3789040"/>
            <a:ext cx="3898789" cy="2548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6084168" y="342900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손해보험</a:t>
            </a:r>
            <a:endParaRPr lang="ko-KR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2019680"/>
          </a:xfrm>
        </p:spPr>
        <p:txBody>
          <a:bodyPr/>
          <a:lstStyle/>
          <a:p>
            <a:r>
              <a:rPr lang="ko-KR" altLang="en-US" dirty="0" smtClean="0"/>
              <a:t>재벌그룹 내부를 통한 자금동원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IMF </a:t>
            </a:r>
            <a:r>
              <a:rPr lang="ko-KR" altLang="en-US" dirty="0" smtClean="0"/>
              <a:t>이전</a:t>
            </a:r>
            <a:r>
              <a:rPr lang="en-US" altLang="ko-KR" dirty="0" smtClean="0"/>
              <a:t>: </a:t>
            </a:r>
            <a:r>
              <a:rPr lang="ko-KR" altLang="en-US" dirty="0" smtClean="0"/>
              <a:t>그룹 </a:t>
            </a:r>
            <a:r>
              <a:rPr lang="ko-KR" altLang="en-US" dirty="0" err="1" smtClean="0"/>
              <a:t>금융사</a:t>
            </a:r>
            <a:r>
              <a:rPr lang="ko-KR" altLang="en-US" dirty="0" smtClean="0"/>
              <a:t> 차입 </a:t>
            </a:r>
            <a:r>
              <a:rPr lang="en-US" altLang="ko-KR" dirty="0" smtClean="0"/>
              <a:t>+ </a:t>
            </a:r>
            <a:r>
              <a:rPr lang="ko-KR" altLang="en-US" dirty="0" smtClean="0"/>
              <a:t>외부 차입 </a:t>
            </a:r>
            <a:r>
              <a:rPr lang="en-US" altLang="ko-KR" dirty="0" smtClean="0"/>
              <a:t>+</a:t>
            </a:r>
            <a:r>
              <a:rPr lang="ko-KR" altLang="en-US" dirty="0" smtClean="0"/>
              <a:t>계열사 투자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IMF </a:t>
            </a:r>
            <a:r>
              <a:rPr lang="ko-KR" altLang="en-US" dirty="0" smtClean="0"/>
              <a:t>이후</a:t>
            </a:r>
            <a:r>
              <a:rPr lang="en-US" altLang="ko-KR" dirty="0" smtClean="0"/>
              <a:t>: </a:t>
            </a:r>
            <a:r>
              <a:rPr lang="ko-KR" altLang="en-US" dirty="0" smtClean="0"/>
              <a:t>그룹 내부 현금 </a:t>
            </a:r>
            <a:r>
              <a:rPr lang="en-US" altLang="ko-KR" dirty="0" smtClean="0"/>
              <a:t>+ </a:t>
            </a:r>
            <a:r>
              <a:rPr lang="ko-KR" altLang="en-US" dirty="0" smtClean="0"/>
              <a:t>계열사 투자 </a:t>
            </a:r>
            <a:r>
              <a:rPr lang="en-US" altLang="ko-KR" dirty="0" smtClean="0"/>
              <a:t>+ </a:t>
            </a:r>
            <a:r>
              <a:rPr lang="ko-KR" altLang="en-US" dirty="0" smtClean="0"/>
              <a:t>외부차입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4" name="차트 3"/>
          <p:cNvGraphicFramePr/>
          <p:nvPr/>
        </p:nvGraphicFramePr>
        <p:xfrm>
          <a:off x="1835696" y="3356992"/>
          <a:ext cx="5472608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55984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dirty="0" smtClean="0"/>
              <a:t>재벌의 금융 계열사를 통한 수익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삼성 </a:t>
            </a:r>
            <a:r>
              <a:rPr lang="en-US" altLang="ko-KR" dirty="0" smtClean="0"/>
              <a:t>4</a:t>
            </a:r>
            <a:r>
              <a:rPr lang="ko-KR" altLang="en-US" dirty="0" smtClean="0"/>
              <a:t>개 금융기업 </a:t>
            </a:r>
            <a:r>
              <a:rPr lang="en-US" altLang="ko-KR" dirty="0" smtClean="0"/>
              <a:t>47</a:t>
            </a:r>
            <a:r>
              <a:rPr lang="ko-KR" altLang="en-US" dirty="0" smtClean="0"/>
              <a:t>조 매출</a:t>
            </a:r>
            <a:r>
              <a:rPr lang="en-US" altLang="ko-KR" dirty="0" smtClean="0"/>
              <a:t>, 4</a:t>
            </a:r>
            <a:r>
              <a:rPr lang="ko-KR" altLang="en-US" dirty="0" smtClean="0"/>
              <a:t>조 순익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국민은행그룹 </a:t>
            </a:r>
            <a:r>
              <a:rPr lang="en-US" altLang="ko-KR" dirty="0" smtClean="0"/>
              <a:t>25</a:t>
            </a:r>
            <a:r>
              <a:rPr lang="ko-KR" altLang="en-US" dirty="0" smtClean="0"/>
              <a:t>조 매출</a:t>
            </a:r>
            <a:r>
              <a:rPr lang="en-US" altLang="ko-KR" dirty="0" smtClean="0"/>
              <a:t>, 1</a:t>
            </a:r>
            <a:r>
              <a:rPr lang="ko-KR" altLang="en-US" dirty="0" smtClean="0"/>
              <a:t>천억 순익</a:t>
            </a:r>
            <a:endParaRPr lang="en-US" altLang="ko-KR" dirty="0" smtClean="0"/>
          </a:p>
          <a:p>
            <a:r>
              <a:rPr lang="ko-KR" altLang="en-US" dirty="0" smtClean="0"/>
              <a:t>제조업 내 금융 관리 중요성 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수출 관련 외환 관리 </a:t>
            </a:r>
            <a:r>
              <a:rPr lang="en-US" altLang="ko-KR" dirty="0" smtClean="0"/>
              <a:t>: </a:t>
            </a:r>
          </a:p>
          <a:p>
            <a:pPr lvl="2"/>
            <a:r>
              <a:rPr lang="ko-KR" altLang="en-US" dirty="0" err="1" smtClean="0"/>
              <a:t>현대차</a:t>
            </a:r>
            <a:r>
              <a:rPr lang="ko-KR" altLang="en-US" dirty="0" smtClean="0"/>
              <a:t> </a:t>
            </a:r>
            <a:r>
              <a:rPr lang="en-US" altLang="ko-KR" dirty="0" smtClean="0"/>
              <a:t>`08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1</a:t>
            </a:r>
            <a:r>
              <a:rPr lang="ko-KR" altLang="en-US" dirty="0" smtClean="0"/>
              <a:t>조</a:t>
            </a:r>
            <a:r>
              <a:rPr lang="en-US" altLang="ko-KR" dirty="0" smtClean="0"/>
              <a:t>4</a:t>
            </a:r>
            <a:r>
              <a:rPr lang="ko-KR" altLang="en-US" dirty="0" smtClean="0"/>
              <a:t>천억 손해</a:t>
            </a:r>
            <a:r>
              <a:rPr lang="en-US" altLang="ko-KR" dirty="0" smtClean="0"/>
              <a:t>, `10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2</a:t>
            </a:r>
            <a:r>
              <a:rPr lang="ko-KR" altLang="en-US" dirty="0" smtClean="0"/>
              <a:t>천</a:t>
            </a:r>
            <a:r>
              <a:rPr lang="en-US" altLang="ko-KR" dirty="0" smtClean="0"/>
              <a:t>8</a:t>
            </a:r>
            <a:r>
              <a:rPr lang="ko-KR" altLang="en-US" dirty="0" smtClean="0"/>
              <a:t>백억 이익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30</a:t>
            </a:r>
            <a:r>
              <a:rPr lang="ko-KR" altLang="en-US" dirty="0" smtClean="0"/>
              <a:t>대 재벌 현금 자산 증가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현금보유율 </a:t>
            </a:r>
            <a:r>
              <a:rPr lang="en-US" altLang="ko-KR" dirty="0" smtClean="0"/>
              <a:t>`02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8.2%  </a:t>
            </a:r>
            <a:r>
              <a:rPr lang="en-US" altLang="ko-KR" dirty="0" smtClean="0">
                <a:sym typeface="Wingdings" pitchFamily="2" charset="2"/>
              </a:rPr>
              <a:t> `10</a:t>
            </a:r>
            <a:r>
              <a:rPr lang="ko-KR" altLang="en-US" dirty="0" smtClean="0">
                <a:sym typeface="Wingdings" pitchFamily="2" charset="2"/>
              </a:rPr>
              <a:t>년 </a:t>
            </a:r>
            <a:r>
              <a:rPr lang="en-US" altLang="ko-KR" dirty="0" smtClean="0">
                <a:sym typeface="Wingdings" pitchFamily="2" charset="2"/>
              </a:rPr>
              <a:t>9.1% </a:t>
            </a:r>
          </a:p>
          <a:p>
            <a:pPr lvl="2"/>
            <a:r>
              <a:rPr lang="ko-KR" altLang="en-US" dirty="0" err="1" smtClean="0">
                <a:sym typeface="Wingdings" pitchFamily="2" charset="2"/>
              </a:rPr>
              <a:t>현금성자산</a:t>
            </a:r>
            <a:r>
              <a:rPr lang="ko-KR" altLang="en-US" dirty="0" smtClean="0">
                <a:sym typeface="Wingdings" pitchFamily="2" charset="2"/>
              </a:rPr>
              <a:t> 규모 </a:t>
            </a:r>
            <a:r>
              <a:rPr lang="en-US" altLang="ko-KR" dirty="0" smtClean="0">
                <a:sym typeface="Wingdings" pitchFamily="2" charset="2"/>
              </a:rPr>
              <a:t>`02</a:t>
            </a:r>
            <a:r>
              <a:rPr lang="ko-KR" altLang="en-US" dirty="0" smtClean="0">
                <a:sym typeface="Wingdings" pitchFamily="2" charset="2"/>
              </a:rPr>
              <a:t>년 </a:t>
            </a:r>
            <a:r>
              <a:rPr lang="en-US" altLang="ko-KR" dirty="0" smtClean="0">
                <a:sym typeface="Wingdings" pitchFamily="2" charset="2"/>
              </a:rPr>
              <a:t>43</a:t>
            </a:r>
            <a:r>
              <a:rPr lang="ko-KR" altLang="en-US" dirty="0" smtClean="0">
                <a:sym typeface="Wingdings" pitchFamily="2" charset="2"/>
              </a:rPr>
              <a:t>조 </a:t>
            </a:r>
            <a:r>
              <a:rPr lang="en-US" altLang="ko-KR" dirty="0" smtClean="0">
                <a:sym typeface="Wingdings" pitchFamily="2" charset="2"/>
              </a:rPr>
              <a:t> `10</a:t>
            </a:r>
            <a:r>
              <a:rPr lang="ko-KR" altLang="en-US" dirty="0" smtClean="0">
                <a:sym typeface="Wingdings" pitchFamily="2" charset="2"/>
              </a:rPr>
              <a:t>년 </a:t>
            </a:r>
            <a:r>
              <a:rPr lang="en-US" altLang="ko-KR" dirty="0" smtClean="0">
                <a:sym typeface="Wingdings" pitchFamily="2" charset="2"/>
              </a:rPr>
              <a:t>138</a:t>
            </a:r>
            <a:r>
              <a:rPr lang="ko-KR" altLang="en-US" dirty="0" smtClean="0">
                <a:sym typeface="Wingdings" pitchFamily="2" charset="2"/>
              </a:rPr>
              <a:t>조 </a:t>
            </a:r>
            <a:r>
              <a:rPr lang="en-US" altLang="ko-KR" dirty="0" smtClean="0">
                <a:sym typeface="Wingdings" pitchFamily="2" charset="2"/>
              </a:rPr>
              <a:t>(3</a:t>
            </a:r>
            <a:r>
              <a:rPr lang="ko-KR" altLang="en-US" dirty="0" smtClean="0">
                <a:sym typeface="Wingdings" pitchFamily="2" charset="2"/>
              </a:rPr>
              <a:t>배 증가</a:t>
            </a:r>
            <a:r>
              <a:rPr lang="en-US" altLang="ko-KR" dirty="0" smtClean="0">
                <a:sym typeface="Wingdings" pitchFamily="2" charset="2"/>
              </a:rPr>
              <a:t>)</a:t>
            </a:r>
          </a:p>
          <a:p>
            <a:pPr lvl="2"/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재벌의 금융화</a:t>
            </a:r>
            <a:endParaRPr lang="ko-KR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251520" y="1481328"/>
            <a:ext cx="8640960" cy="4525963"/>
          </a:xfrm>
        </p:spPr>
        <p:txBody>
          <a:bodyPr/>
          <a:lstStyle/>
          <a:p>
            <a:r>
              <a:rPr lang="en-US" altLang="ko-KR" dirty="0" smtClean="0"/>
              <a:t>30</a:t>
            </a:r>
            <a:r>
              <a:rPr lang="ko-KR" altLang="en-US" dirty="0" smtClean="0"/>
              <a:t>대 그룹 고용 규모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106</a:t>
            </a:r>
            <a:r>
              <a:rPr lang="ko-KR" altLang="en-US" dirty="0" err="1" smtClean="0"/>
              <a:t>만명</a:t>
            </a:r>
            <a:r>
              <a:rPr lang="en-US" altLang="ko-KR" dirty="0" smtClean="0"/>
              <a:t>(2011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4</a:t>
            </a:r>
            <a:r>
              <a:rPr lang="ko-KR" altLang="en-US" dirty="0" smtClean="0"/>
              <a:t>월</a:t>
            </a:r>
            <a:r>
              <a:rPr lang="en-US" altLang="ko-KR" dirty="0" smtClean="0"/>
              <a:t>). </a:t>
            </a:r>
            <a:r>
              <a:rPr lang="ko-KR" altLang="en-US" dirty="0" smtClean="0"/>
              <a:t>임금근로자 </a:t>
            </a:r>
            <a:r>
              <a:rPr lang="en-US" altLang="ko-KR" dirty="0" smtClean="0"/>
              <a:t>1700</a:t>
            </a:r>
            <a:r>
              <a:rPr lang="ko-KR" altLang="en-US" dirty="0" smtClean="0"/>
              <a:t>만 중 </a:t>
            </a:r>
            <a:r>
              <a:rPr lang="en-US" altLang="ko-KR" dirty="0" smtClean="0"/>
              <a:t>6.2%</a:t>
            </a:r>
          </a:p>
          <a:p>
            <a:pPr lvl="1"/>
            <a:r>
              <a:rPr lang="en-US" altLang="ko-KR" dirty="0" smtClean="0"/>
              <a:t>`02</a:t>
            </a:r>
            <a:r>
              <a:rPr lang="ko-KR" altLang="en-US" dirty="0" smtClean="0"/>
              <a:t>년 이후 연평균 증가율 </a:t>
            </a:r>
            <a:r>
              <a:rPr lang="en-US" altLang="ko-KR" dirty="0" smtClean="0"/>
              <a:t>3.9%. (</a:t>
            </a:r>
            <a:r>
              <a:rPr lang="ko-KR" altLang="en-US" dirty="0" smtClean="0"/>
              <a:t>임금근로자 증가율</a:t>
            </a:r>
            <a:r>
              <a:rPr lang="en-US" altLang="ko-KR" dirty="0" smtClean="0"/>
              <a:t>2.7%)</a:t>
            </a:r>
          </a:p>
          <a:p>
            <a:pPr lvl="1"/>
            <a:r>
              <a:rPr lang="en-US" altLang="ko-KR" dirty="0" smtClean="0"/>
              <a:t>30</a:t>
            </a:r>
            <a:r>
              <a:rPr lang="ko-KR" altLang="en-US" dirty="0" smtClean="0"/>
              <a:t>대 재벌 연평균 매출액 증가율 </a:t>
            </a:r>
            <a:r>
              <a:rPr lang="en-US" altLang="ko-KR" dirty="0" smtClean="0"/>
              <a:t>16%. </a:t>
            </a:r>
            <a:r>
              <a:rPr lang="ko-KR" altLang="en-US" dirty="0" smtClean="0"/>
              <a:t>연평균 자산증가율 </a:t>
            </a:r>
            <a:r>
              <a:rPr lang="en-US" altLang="ko-KR" dirty="0" smtClean="0"/>
              <a:t>23%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재벌의 고용</a:t>
            </a:r>
            <a:endParaRPr lang="ko-KR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임금격차</a:t>
            </a:r>
            <a:endParaRPr lang="ko-KR" altLang="en-US" dirty="0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9" name="표 8"/>
          <p:cNvGraphicFramePr>
            <a:graphicFrameLocks noGrp="1"/>
          </p:cNvGraphicFramePr>
          <p:nvPr/>
        </p:nvGraphicFramePr>
        <p:xfrm>
          <a:off x="683568" y="1340768"/>
          <a:ext cx="7416823" cy="4248468"/>
        </p:xfrm>
        <a:graphic>
          <a:graphicData uri="http://schemas.openxmlformats.org/drawingml/2006/table">
            <a:tbl>
              <a:tblPr/>
              <a:tblGrid>
                <a:gridCol w="1737028"/>
                <a:gridCol w="1830771"/>
                <a:gridCol w="1924512"/>
                <a:gridCol w="1924512"/>
              </a:tblGrid>
              <a:tr h="35403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dirty="0">
                          <a:solidFill>
                            <a:srgbClr val="000000"/>
                          </a:solidFill>
                          <a:latin typeface="한컴바탕"/>
                        </a:rPr>
                        <a:t>구분</a:t>
                      </a:r>
                    </a:p>
                  </a:txBody>
                  <a:tcPr marL="15483" marR="15483" marT="15483" marB="15483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dirty="0">
                          <a:solidFill>
                            <a:srgbClr val="000000"/>
                          </a:solidFill>
                          <a:latin typeface="한컴바탕"/>
                        </a:rPr>
                        <a:t>통상임금</a:t>
                      </a: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dirty="0">
                          <a:solidFill>
                            <a:srgbClr val="000000"/>
                          </a:solidFill>
                          <a:latin typeface="한컴바탕"/>
                        </a:rPr>
                        <a:t>월임금총액</a:t>
                      </a:r>
                      <a:r>
                        <a:rPr lang="en-US" altLang="ko-KR" sz="1300" baseline="30000" dirty="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3)</a:t>
                      </a:r>
                      <a:endParaRPr lang="ko-KR" altLang="en-US" sz="1300" dirty="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039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>
                          <a:solidFill>
                            <a:srgbClr val="000000"/>
                          </a:solidFill>
                          <a:latin typeface="한컴바탕"/>
                        </a:rPr>
                        <a:t>완성차</a:t>
                      </a:r>
                    </a:p>
                  </a:txBody>
                  <a:tcPr marL="15483" marR="15483" marT="15483" marB="15483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dirty="0" err="1">
                          <a:solidFill>
                            <a:srgbClr val="000000"/>
                          </a:solidFill>
                          <a:latin typeface="한컴바탕"/>
                        </a:rPr>
                        <a:t>현대차</a:t>
                      </a:r>
                      <a:endParaRPr lang="ko-KR" altLang="en-US" sz="1300" dirty="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1600" algn="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1,875,708</a:t>
                      </a:r>
                      <a:endParaRPr 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1600" algn="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5,450,564</a:t>
                      </a:r>
                      <a:endParaRPr 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03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dirty="0" err="1">
                          <a:solidFill>
                            <a:srgbClr val="000000"/>
                          </a:solidFill>
                          <a:latin typeface="한컴바탕"/>
                        </a:rPr>
                        <a:t>기아차</a:t>
                      </a:r>
                      <a:r>
                        <a:rPr lang="ko-KR" altLang="en-US" sz="1300" dirty="0">
                          <a:solidFill>
                            <a:srgbClr val="000000"/>
                          </a:solidFill>
                          <a:latin typeface="한컴바탕"/>
                        </a:rPr>
                        <a:t>**</a:t>
                      </a: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1600" algn="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1,410,230</a:t>
                      </a:r>
                      <a:endParaRPr 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1600" algn="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3,712,674</a:t>
                      </a:r>
                      <a:endParaRPr 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03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GM</a:t>
                      </a:r>
                      <a:r>
                        <a:rPr lang="ko-KR" alt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대우</a:t>
                      </a:r>
                      <a:endParaRPr lang="ko-KR" alt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1600" algn="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1,760,642</a:t>
                      </a:r>
                      <a:endParaRPr 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1600" algn="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4,358,991</a:t>
                      </a:r>
                      <a:endParaRPr 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039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1</a:t>
                      </a:r>
                      <a:r>
                        <a:rPr lang="ko-KR" alt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차부품</a:t>
                      </a:r>
                      <a:endParaRPr lang="ko-KR" alt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A</a:t>
                      </a:r>
                      <a:r>
                        <a:rPr lang="ko-KR" alt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사</a:t>
                      </a:r>
                      <a:endParaRPr lang="ko-KR" alt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1600" algn="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1,469,488</a:t>
                      </a:r>
                      <a:endParaRPr lang="en-US" sz="1300" dirty="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1600" algn="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3,246,126</a:t>
                      </a:r>
                      <a:endParaRPr 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03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B</a:t>
                      </a:r>
                      <a:r>
                        <a:rPr lang="ko-KR" alt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사</a:t>
                      </a:r>
                      <a:endParaRPr lang="ko-KR" alt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1600" algn="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1,883,105</a:t>
                      </a:r>
                      <a:endParaRPr lang="en-US" sz="1300" dirty="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1600" algn="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4,252,112</a:t>
                      </a:r>
                      <a:endParaRPr 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03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C</a:t>
                      </a:r>
                      <a:r>
                        <a:rPr lang="ko-KR" alt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사</a:t>
                      </a:r>
                      <a:endParaRPr lang="ko-KR" alt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1600" algn="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1,830,239</a:t>
                      </a:r>
                      <a:endParaRPr 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1600" algn="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4,988,978</a:t>
                      </a:r>
                      <a:endParaRPr 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039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2</a:t>
                      </a:r>
                      <a:r>
                        <a:rPr lang="ko-KR" alt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차부품</a:t>
                      </a:r>
                      <a:endParaRPr lang="ko-KR" alt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D</a:t>
                      </a:r>
                      <a:r>
                        <a:rPr lang="ko-KR" alt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사</a:t>
                      </a:r>
                      <a:endParaRPr lang="ko-KR" alt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1600" algn="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1,194,225</a:t>
                      </a:r>
                      <a:endParaRPr lang="en-US" sz="1300" dirty="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1600" algn="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?</a:t>
                      </a:r>
                      <a:endParaRPr 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03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E</a:t>
                      </a:r>
                      <a:r>
                        <a:rPr lang="ko-KR" alt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사</a:t>
                      </a:r>
                      <a:endParaRPr lang="ko-KR" alt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1600" algn="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1,571,892</a:t>
                      </a:r>
                      <a:endParaRPr lang="en-US" sz="1300" dirty="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1600" algn="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3,155,509</a:t>
                      </a:r>
                      <a:endParaRPr 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03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F</a:t>
                      </a:r>
                      <a:r>
                        <a:rPr lang="ko-KR" alt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사</a:t>
                      </a:r>
                      <a:endParaRPr lang="ko-KR" alt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1600" algn="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1,108,299</a:t>
                      </a:r>
                      <a:endParaRPr lang="en-US" sz="1300" dirty="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1600" algn="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2,508,613</a:t>
                      </a:r>
                      <a:endParaRPr 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039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>
                          <a:solidFill>
                            <a:srgbClr val="000000"/>
                          </a:solidFill>
                          <a:latin typeface="한컴바탕"/>
                        </a:rPr>
                        <a:t>사내하청</a:t>
                      </a:r>
                    </a:p>
                  </a:txBody>
                  <a:tcPr marL="15483" marR="15483" marT="15483" marB="15483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>
                          <a:solidFill>
                            <a:srgbClr val="000000"/>
                          </a:solidFill>
                          <a:latin typeface="한컴바탕"/>
                        </a:rPr>
                        <a:t>현대차울산</a:t>
                      </a: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1600" algn="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1,022,951</a:t>
                      </a:r>
                      <a:endParaRPr lang="en-US" sz="1300" dirty="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1600" algn="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300" dirty="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03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GM</a:t>
                      </a:r>
                      <a:r>
                        <a:rPr lang="ko-KR" alt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부평</a:t>
                      </a:r>
                      <a:endParaRPr lang="ko-KR" alt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1600" algn="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1,038,476</a:t>
                      </a:r>
                      <a:endParaRPr 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1600" algn="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300" dirty="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15483" marR="15483" marT="15483" marB="1548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32240" y="90872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2008</a:t>
            </a:r>
            <a:r>
              <a:rPr lang="ko-KR" altLang="en-US" dirty="0" smtClean="0"/>
              <a:t>년 말</a:t>
            </a:r>
            <a:endParaRPr lang="ko-KR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467544" y="1916832"/>
          <a:ext cx="6984776" cy="3240360"/>
        </p:xfrm>
        <a:graphic>
          <a:graphicData uri="http://schemas.openxmlformats.org/drawingml/2006/table">
            <a:tbl>
              <a:tblPr/>
              <a:tblGrid>
                <a:gridCol w="1383669"/>
                <a:gridCol w="2108719"/>
                <a:gridCol w="1805380"/>
                <a:gridCol w="1687008"/>
              </a:tblGrid>
              <a:tr h="6480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dirty="0" err="1">
                          <a:solidFill>
                            <a:srgbClr val="000000"/>
                          </a:solidFill>
                          <a:latin typeface="한컴바탕"/>
                        </a:rPr>
                        <a:t>업체명</a:t>
                      </a:r>
                      <a:endParaRPr lang="ko-KR" altLang="en-US" sz="1300" dirty="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dirty="0" err="1">
                          <a:solidFill>
                            <a:srgbClr val="000000"/>
                          </a:solidFill>
                          <a:latin typeface="한컴바탕"/>
                        </a:rPr>
                        <a:t>주생산품</a:t>
                      </a:r>
                      <a:endParaRPr lang="ko-KR" altLang="en-US" sz="1300" dirty="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>
                          <a:solidFill>
                            <a:srgbClr val="000000"/>
                          </a:solidFill>
                          <a:latin typeface="한컴바탕"/>
                        </a:rPr>
                        <a:t>월평균임금</a:t>
                      </a: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>
                          <a:solidFill>
                            <a:srgbClr val="000000"/>
                          </a:solidFill>
                          <a:latin typeface="한컴바탕"/>
                        </a:rPr>
                        <a:t>평균근속년수</a:t>
                      </a: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LG</a:t>
                      </a:r>
                      <a:r>
                        <a:rPr lang="ko-KR" alt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이노텍</a:t>
                      </a:r>
                      <a:endParaRPr lang="ko-KR" alt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dirty="0">
                          <a:solidFill>
                            <a:srgbClr val="000000"/>
                          </a:solidFill>
                          <a:latin typeface="한컴바탕"/>
                        </a:rPr>
                        <a:t>메인보드</a:t>
                      </a:r>
                      <a:r>
                        <a:rPr lang="en-US" altLang="ko-KR" sz="1300" dirty="0">
                          <a:solidFill>
                            <a:srgbClr val="000000"/>
                          </a:solidFill>
                          <a:latin typeface="한컴바탕"/>
                        </a:rPr>
                        <a:t>, </a:t>
                      </a:r>
                      <a:r>
                        <a:rPr lang="ko-KR" altLang="en-US" sz="1300" dirty="0">
                          <a:solidFill>
                            <a:srgbClr val="000000"/>
                          </a:solidFill>
                          <a:latin typeface="한컴바탕"/>
                        </a:rPr>
                        <a:t>이미지센서</a:t>
                      </a: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408</a:t>
                      </a:r>
                      <a:endParaRPr 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3.2</a:t>
                      </a:r>
                      <a:endParaRPr 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EMW</a:t>
                      </a:r>
                      <a:r>
                        <a:rPr lang="ko-KR" alt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안테나</a:t>
                      </a:r>
                      <a:endParaRPr lang="ko-KR" alt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>
                          <a:solidFill>
                            <a:srgbClr val="000000"/>
                          </a:solidFill>
                          <a:latin typeface="한컴바탕"/>
                        </a:rPr>
                        <a:t>안테나 모듈</a:t>
                      </a: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161</a:t>
                      </a:r>
                      <a:endParaRPr lang="en-US" sz="1300" dirty="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3.9</a:t>
                      </a:r>
                      <a:endParaRPr lang="en-US" sz="1300" dirty="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>
                          <a:solidFill>
                            <a:srgbClr val="000000"/>
                          </a:solidFill>
                          <a:latin typeface="한컴바탕"/>
                        </a:rPr>
                        <a:t>인탑스</a:t>
                      </a: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>
                          <a:solidFill>
                            <a:srgbClr val="000000"/>
                          </a:solidFill>
                          <a:latin typeface="한컴바탕"/>
                        </a:rPr>
                        <a:t>위탁 조립</a:t>
                      </a: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158</a:t>
                      </a:r>
                      <a:endParaRPr lang="en-US" sz="1300" dirty="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4.6</a:t>
                      </a:r>
                      <a:endParaRPr lang="en-US" sz="130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>
                          <a:solidFill>
                            <a:srgbClr val="000000"/>
                          </a:solidFill>
                          <a:latin typeface="한컴바탕"/>
                        </a:rPr>
                        <a:t>인터플렉스</a:t>
                      </a: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>
                          <a:solidFill>
                            <a:srgbClr val="000000"/>
                          </a:solidFill>
                          <a:latin typeface="한컴바탕"/>
                        </a:rPr>
                        <a:t>연성회로기판</a:t>
                      </a: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183</a:t>
                      </a:r>
                      <a:endParaRPr lang="en-US" sz="1300" dirty="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한컴바탕"/>
                          <a:ea typeface="한컴바탕"/>
                        </a:rPr>
                        <a:t>2.8</a:t>
                      </a:r>
                      <a:endParaRPr lang="en-US" sz="1300" dirty="0">
                        <a:solidFill>
                          <a:srgbClr val="000000"/>
                        </a:solidFill>
                        <a:latin typeface="한컴바탕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868144" y="148478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휴대폰 업체</a:t>
            </a:r>
            <a:r>
              <a:rPr lang="en-US" altLang="ko-KR" dirty="0" smtClean="0"/>
              <a:t>(2010)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3603856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거시경제 측면에서 본 재벌</a:t>
            </a:r>
            <a:endParaRPr lang="en-US" altLang="ko-KR" dirty="0" smtClean="0"/>
          </a:p>
          <a:p>
            <a:r>
              <a:rPr lang="ko-KR" altLang="en-US" dirty="0" smtClean="0"/>
              <a:t>재벌과 노동</a:t>
            </a:r>
            <a:endParaRPr lang="en-US" altLang="ko-KR" dirty="0" smtClean="0"/>
          </a:p>
          <a:p>
            <a:r>
              <a:rPr lang="ko-KR" altLang="en-US" dirty="0" smtClean="0"/>
              <a:t>경제위기와 재벌</a:t>
            </a:r>
            <a:endParaRPr lang="en-US" altLang="ko-KR" dirty="0" smtClean="0"/>
          </a:p>
          <a:p>
            <a:r>
              <a:rPr lang="ko-KR" altLang="en-US" dirty="0" smtClean="0"/>
              <a:t>재벌문제에 관한 여러 논의들</a:t>
            </a:r>
            <a:endParaRPr lang="en-US" altLang="ko-KR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주요 내용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사례들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현대차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발레오만도지회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유성기업지회에</a:t>
            </a:r>
            <a:r>
              <a:rPr lang="ko-KR" altLang="en-US" dirty="0" smtClean="0"/>
              <a:t> 대한 개입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삼성전자 </a:t>
            </a:r>
            <a:r>
              <a:rPr lang="en-US" altLang="ko-KR" dirty="0" smtClean="0"/>
              <a:t>:90</a:t>
            </a:r>
            <a:r>
              <a:rPr lang="ko-KR" altLang="en-US" dirty="0" smtClean="0"/>
              <a:t>년대부터 </a:t>
            </a:r>
            <a:r>
              <a:rPr lang="en-US" altLang="ko-KR" dirty="0" smtClean="0"/>
              <a:t>1</a:t>
            </a:r>
            <a:r>
              <a:rPr lang="ko-KR" altLang="en-US" dirty="0" smtClean="0"/>
              <a:t>차 하청업체 개입 일반화</a:t>
            </a:r>
            <a:endParaRPr lang="en-US" altLang="ko-KR" dirty="0" smtClean="0"/>
          </a:p>
          <a:p>
            <a:r>
              <a:rPr lang="ko-KR" altLang="en-US" dirty="0" smtClean="0"/>
              <a:t>생산 방식과 관련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현대차</a:t>
            </a:r>
            <a:r>
              <a:rPr lang="ko-KR" altLang="en-US" dirty="0" smtClean="0"/>
              <a:t> </a:t>
            </a:r>
            <a:r>
              <a:rPr lang="en-US" altLang="ko-KR" dirty="0" smtClean="0"/>
              <a:t>: 2000</a:t>
            </a:r>
            <a:r>
              <a:rPr lang="ko-KR" altLang="en-US" dirty="0" smtClean="0"/>
              <a:t>년대 이후 </a:t>
            </a:r>
            <a:r>
              <a:rPr lang="ko-KR" altLang="en-US" dirty="0" err="1" smtClean="0"/>
              <a:t>혼류생산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모듈생산 방식 확대로 </a:t>
            </a:r>
            <a:r>
              <a:rPr lang="ko-KR" altLang="en-US" dirty="0" err="1" smtClean="0"/>
              <a:t>부품사</a:t>
            </a:r>
            <a:r>
              <a:rPr lang="ko-KR" altLang="en-US" dirty="0" smtClean="0"/>
              <a:t> 납품 방식도 </a:t>
            </a:r>
            <a:r>
              <a:rPr lang="en-US" altLang="ko-KR" dirty="0" smtClean="0"/>
              <a:t>JIS(</a:t>
            </a:r>
            <a:r>
              <a:rPr lang="ko-KR" altLang="en-US" dirty="0" err="1" smtClean="0"/>
              <a:t>직서열방식</a:t>
            </a:r>
            <a:r>
              <a:rPr lang="en-US" altLang="ko-KR" dirty="0" smtClean="0"/>
              <a:t>)</a:t>
            </a:r>
            <a:r>
              <a:rPr lang="ko-KR" altLang="en-US" dirty="0" smtClean="0"/>
              <a:t>로 일반화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삼성전자</a:t>
            </a:r>
            <a:r>
              <a:rPr lang="en-US" altLang="ko-KR" dirty="0" smtClean="0"/>
              <a:t>: 80</a:t>
            </a:r>
            <a:r>
              <a:rPr lang="ko-KR" altLang="en-US" dirty="0" smtClean="0"/>
              <a:t>년대부터 </a:t>
            </a:r>
            <a:r>
              <a:rPr lang="ko-KR" altLang="en-US" dirty="0" err="1" smtClean="0"/>
              <a:t>직서열과</a:t>
            </a:r>
            <a:r>
              <a:rPr lang="ko-KR" altLang="en-US" dirty="0" smtClean="0"/>
              <a:t> 유사한 방식 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재벌 노사관계의 산업적 확장</a:t>
            </a:r>
            <a:endParaRPr lang="ko-KR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경제위기는 재벌에게 언제나 기회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98</a:t>
            </a:r>
            <a:r>
              <a:rPr lang="ko-KR" altLang="en-US" dirty="0" smtClean="0"/>
              <a:t>년 위기 </a:t>
            </a:r>
            <a:r>
              <a:rPr lang="en-US" altLang="ko-KR" dirty="0" smtClean="0"/>
              <a:t>: 500%</a:t>
            </a:r>
            <a:r>
              <a:rPr lang="ko-KR" altLang="en-US" dirty="0" smtClean="0"/>
              <a:t>가 넘는 부채비율 해결</a:t>
            </a:r>
            <a:r>
              <a:rPr lang="en-US" altLang="ko-KR" dirty="0" smtClean="0"/>
              <a:t>. </a:t>
            </a:r>
            <a:r>
              <a:rPr lang="ko-KR" altLang="en-US" dirty="0" smtClean="0"/>
              <a:t>재벌의 부실채권을 보유하고 있는 은행에 대한 </a:t>
            </a:r>
            <a:r>
              <a:rPr lang="ko-KR" altLang="en-US" dirty="0" err="1" smtClean="0"/>
              <a:t>공적자금</a:t>
            </a:r>
            <a:r>
              <a:rPr lang="ko-KR" altLang="en-US" dirty="0" smtClean="0"/>
              <a:t> 투입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부실채권 정부 인수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`09</a:t>
            </a:r>
            <a:r>
              <a:rPr lang="ko-KR" altLang="en-US" dirty="0" smtClean="0"/>
              <a:t>년 위기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외환정책을 통해 소비자물가를 희생하여 재벌 수출 지원 </a:t>
            </a:r>
            <a:r>
              <a:rPr lang="en-US" altLang="ko-KR" dirty="0" smtClean="0"/>
              <a:t>+ </a:t>
            </a:r>
            <a:r>
              <a:rPr lang="ko-KR" altLang="en-US" dirty="0" smtClean="0"/>
              <a:t>각종 세금 혜택 </a:t>
            </a:r>
            <a:r>
              <a:rPr lang="en-US" altLang="ko-KR" dirty="0" smtClean="0"/>
              <a:t>+ </a:t>
            </a:r>
            <a:r>
              <a:rPr lang="ko-KR" altLang="en-US" dirty="0" smtClean="0"/>
              <a:t>소비 보조금</a:t>
            </a:r>
            <a:endParaRPr lang="en-US" altLang="ko-KR" dirty="0" smtClean="0"/>
          </a:p>
          <a:p>
            <a:pPr lvl="1"/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재벌과 경제위기</a:t>
            </a:r>
            <a:endParaRPr lang="ko-KR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책임은 노동자가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기회는 재벌일가가</a:t>
            </a:r>
            <a:r>
              <a:rPr lang="en-US" altLang="ko-KR" dirty="0" smtClean="0"/>
              <a:t>..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367490" y="6215082"/>
            <a:ext cx="2133600" cy="365125"/>
          </a:xfrm>
        </p:spPr>
        <p:txBody>
          <a:bodyPr/>
          <a:lstStyle/>
          <a:p>
            <a:fld id="{9A8280BF-171F-4396-A447-486527DB520A}" type="slidenum">
              <a:rPr lang="ko-KR" altLang="en-US" smtClean="0"/>
              <a:pPr/>
              <a:t>22</a:t>
            </a:fld>
            <a:endParaRPr lang="ko-KR" altLang="en-US" dirty="0"/>
          </a:p>
        </p:txBody>
      </p:sp>
      <p:sp>
        <p:nvSpPr>
          <p:cNvPr id="5" name="타원 4"/>
          <p:cNvSpPr/>
          <p:nvPr/>
        </p:nvSpPr>
        <p:spPr>
          <a:xfrm>
            <a:off x="127486" y="2636912"/>
            <a:ext cx="2500298" cy="100013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500" b="1" dirty="0" smtClean="0"/>
              <a:t>금호산업 </a:t>
            </a:r>
            <a:r>
              <a:rPr lang="en-US" altLang="ko-KR" sz="1500" b="1" dirty="0" smtClean="0"/>
              <a:t>1.7</a:t>
            </a:r>
            <a:r>
              <a:rPr lang="ko-KR" altLang="en-US" sz="1500" b="1" dirty="0" smtClean="0"/>
              <a:t>조</a:t>
            </a:r>
            <a:endParaRPr lang="en-US" altLang="ko-KR" sz="1500" b="1" dirty="0" smtClean="0"/>
          </a:p>
          <a:p>
            <a:pPr algn="ctr"/>
            <a:r>
              <a:rPr lang="ko-KR" altLang="en-US" sz="1500" b="1" dirty="0" smtClean="0"/>
              <a:t>금타 </a:t>
            </a:r>
            <a:r>
              <a:rPr lang="en-US" altLang="ko-KR" sz="1500" b="1" dirty="0" smtClean="0"/>
              <a:t>0.45</a:t>
            </a:r>
            <a:r>
              <a:rPr lang="ko-KR" altLang="en-US" sz="1500" b="1" dirty="0" smtClean="0"/>
              <a:t>조</a:t>
            </a:r>
            <a:endParaRPr lang="en-US" altLang="ko-KR" sz="1500" b="1" dirty="0" smtClean="0"/>
          </a:p>
          <a:p>
            <a:pPr algn="ctr"/>
            <a:r>
              <a:rPr lang="ko-KR" altLang="en-US" sz="1500" b="1" dirty="0" smtClean="0"/>
              <a:t>아시아나 </a:t>
            </a:r>
            <a:r>
              <a:rPr lang="en-US" altLang="ko-KR" sz="1500" b="1" dirty="0" smtClean="0"/>
              <a:t>0.26 </a:t>
            </a:r>
            <a:r>
              <a:rPr lang="ko-KR" altLang="en-US" sz="1500" b="1" dirty="0" smtClean="0"/>
              <a:t>등</a:t>
            </a:r>
            <a:endParaRPr lang="ko-KR" altLang="en-US" sz="1500" b="1" dirty="0"/>
          </a:p>
        </p:txBody>
      </p:sp>
      <p:sp>
        <p:nvSpPr>
          <p:cNvPr id="6" name="타원 5"/>
          <p:cNvSpPr/>
          <p:nvPr/>
        </p:nvSpPr>
        <p:spPr>
          <a:xfrm>
            <a:off x="0" y="3929066"/>
            <a:ext cx="2771800" cy="100013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500" b="1" err="1" smtClean="0"/>
              <a:t>미래에셋맵스</a:t>
            </a:r>
            <a:r>
              <a:rPr lang="en-US" altLang="ko-KR" sz="1500" b="1" dirty="0" smtClean="0"/>
              <a:t>0.6</a:t>
            </a:r>
            <a:r>
              <a:rPr lang="ko-KR" altLang="en-US" sz="1500" b="1" dirty="0" smtClean="0"/>
              <a:t>조</a:t>
            </a:r>
            <a:endParaRPr lang="en-US" altLang="ko-KR" sz="1500" b="1" dirty="0" smtClean="0"/>
          </a:p>
          <a:p>
            <a:pPr algn="ctr"/>
            <a:r>
              <a:rPr lang="ko-KR" altLang="en-US" sz="1500" b="1" dirty="0" err="1" smtClean="0"/>
              <a:t>펜지아테카</a:t>
            </a:r>
            <a:r>
              <a:rPr lang="en-US" altLang="ko-KR" sz="1500" b="1" dirty="0" smtClean="0"/>
              <a:t>0.5</a:t>
            </a:r>
            <a:r>
              <a:rPr lang="ko-KR" altLang="en-US" sz="1500" b="1" dirty="0" smtClean="0"/>
              <a:t>조 </a:t>
            </a:r>
            <a:endParaRPr lang="en-US" altLang="ko-KR" sz="1500" b="1" dirty="0" smtClean="0"/>
          </a:p>
          <a:p>
            <a:pPr algn="ctr"/>
            <a:r>
              <a:rPr lang="ko-KR" altLang="en-US" sz="1500" b="1" dirty="0" smtClean="0"/>
              <a:t>등</a:t>
            </a:r>
            <a:endParaRPr lang="ko-KR" altLang="en-US" sz="1500" b="1" dirty="0"/>
          </a:p>
        </p:txBody>
      </p:sp>
      <p:sp>
        <p:nvSpPr>
          <p:cNvPr id="7" name="모서리가 둥근 직사각형 6"/>
          <p:cNvSpPr/>
          <p:nvPr/>
        </p:nvSpPr>
        <p:spPr>
          <a:xfrm>
            <a:off x="3714744" y="3357562"/>
            <a:ext cx="1857388" cy="785818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대우건설</a:t>
            </a:r>
            <a:endParaRPr lang="ko-KR" altLang="en-US" dirty="0"/>
          </a:p>
        </p:txBody>
      </p:sp>
      <p:sp>
        <p:nvSpPr>
          <p:cNvPr id="8" name="오른쪽 화살표 7"/>
          <p:cNvSpPr/>
          <p:nvPr/>
        </p:nvSpPr>
        <p:spPr>
          <a:xfrm rot="1344972">
            <a:off x="2671445" y="3336172"/>
            <a:ext cx="800714" cy="3069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오른쪽 화살표 8"/>
          <p:cNvSpPr/>
          <p:nvPr/>
        </p:nvSpPr>
        <p:spPr>
          <a:xfrm rot="20186875">
            <a:off x="2810410" y="3859850"/>
            <a:ext cx="785818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2857488" y="2857496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mtClean="0"/>
              <a:t>3</a:t>
            </a:r>
            <a:r>
              <a:rPr lang="ko-KR" altLang="en-US" dirty="0" smtClean="0"/>
              <a:t>조</a:t>
            </a:r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928926" y="4143380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mtClean="0"/>
              <a:t>3</a:t>
            </a:r>
            <a:r>
              <a:rPr lang="ko-KR" altLang="en-US" dirty="0" smtClean="0"/>
              <a:t>조</a:t>
            </a:r>
            <a:endParaRPr lang="ko-KR" altLang="en-US" dirty="0"/>
          </a:p>
        </p:txBody>
      </p:sp>
      <p:sp>
        <p:nvSpPr>
          <p:cNvPr id="12" name="타원 11"/>
          <p:cNvSpPr/>
          <p:nvPr/>
        </p:nvSpPr>
        <p:spPr>
          <a:xfrm>
            <a:off x="6143636" y="2571744"/>
            <a:ext cx="2214578" cy="100013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500" b="1" dirty="0" smtClean="0"/>
              <a:t>박씨 일가 </a:t>
            </a:r>
            <a:endParaRPr lang="en-US" altLang="ko-KR" sz="1500" b="1" dirty="0" smtClean="0"/>
          </a:p>
          <a:p>
            <a:pPr algn="ctr"/>
            <a:r>
              <a:rPr lang="ko-KR" altLang="en-US" sz="1500" b="1" dirty="0" smtClean="0"/>
              <a:t>금호산업 주식 </a:t>
            </a:r>
            <a:r>
              <a:rPr lang="en-US" altLang="ko-KR" sz="1500" b="1" dirty="0" smtClean="0"/>
              <a:t>7.86% </a:t>
            </a:r>
            <a:r>
              <a:rPr lang="ko-KR" altLang="en-US" sz="1500" b="1" dirty="0" smtClean="0"/>
              <a:t>손실 </a:t>
            </a:r>
            <a:endParaRPr lang="ko-KR" altLang="en-US" sz="1500" b="1" dirty="0"/>
          </a:p>
        </p:txBody>
      </p:sp>
      <p:sp>
        <p:nvSpPr>
          <p:cNvPr id="13" name="타원 12"/>
          <p:cNvSpPr/>
          <p:nvPr/>
        </p:nvSpPr>
        <p:spPr>
          <a:xfrm>
            <a:off x="6215074" y="3786190"/>
            <a:ext cx="2214578" cy="100013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500" b="1" dirty="0" smtClean="0"/>
              <a:t>PEF</a:t>
            </a:r>
            <a:r>
              <a:rPr lang="ko-KR" altLang="en-US" sz="1500" b="1" dirty="0" smtClean="0"/>
              <a:t>들 이자소득 손실</a:t>
            </a:r>
            <a:endParaRPr lang="ko-KR" altLang="en-US" sz="1500" b="1" dirty="0"/>
          </a:p>
        </p:txBody>
      </p:sp>
      <p:sp>
        <p:nvSpPr>
          <p:cNvPr id="14" name="왼쪽 중괄호 13"/>
          <p:cNvSpPr/>
          <p:nvPr/>
        </p:nvSpPr>
        <p:spPr>
          <a:xfrm>
            <a:off x="5286380" y="4786322"/>
            <a:ext cx="571504" cy="107157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오른쪽 중괄호 14"/>
          <p:cNvSpPr/>
          <p:nvPr/>
        </p:nvSpPr>
        <p:spPr>
          <a:xfrm>
            <a:off x="8572528" y="4786322"/>
            <a:ext cx="357190" cy="114300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5857884" y="4786322"/>
            <a:ext cx="285752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300" b="1" dirty="0" smtClean="0"/>
              <a:t>원금 </a:t>
            </a:r>
            <a:r>
              <a:rPr lang="en-US" altLang="ko-KR" sz="1300" b="1" dirty="0" smtClean="0"/>
              <a:t>26,200</a:t>
            </a:r>
            <a:r>
              <a:rPr lang="ko-KR" altLang="en-US" sz="1300" b="1" dirty="0" smtClean="0"/>
              <a:t>원 중</a:t>
            </a:r>
            <a:endParaRPr lang="en-US" altLang="ko-KR" sz="1300" b="1" dirty="0" smtClean="0"/>
          </a:p>
          <a:p>
            <a:r>
              <a:rPr lang="en-US" altLang="ko-KR" sz="1300" b="1" dirty="0" smtClean="0"/>
              <a:t>18,000</a:t>
            </a:r>
            <a:r>
              <a:rPr lang="ko-KR" altLang="en-US" sz="1300" b="1" dirty="0" smtClean="0"/>
              <a:t>원 회수</a:t>
            </a:r>
            <a:endParaRPr lang="en-US" altLang="ko-KR" sz="1300" b="1" dirty="0" smtClean="0"/>
          </a:p>
          <a:p>
            <a:r>
              <a:rPr lang="en-US" altLang="ko-KR" sz="1300" b="1" dirty="0" smtClean="0"/>
              <a:t>8,200</a:t>
            </a:r>
            <a:r>
              <a:rPr lang="ko-KR" altLang="en-US" sz="1300" b="1" dirty="0" smtClean="0"/>
              <a:t>원 금호산업 지분</a:t>
            </a:r>
            <a:endParaRPr lang="en-US" altLang="ko-KR" sz="1300" b="1" dirty="0" smtClean="0"/>
          </a:p>
          <a:p>
            <a:r>
              <a:rPr lang="ko-KR" altLang="en-US" sz="1300" b="1" dirty="0" smtClean="0"/>
              <a:t>이자 </a:t>
            </a:r>
            <a:r>
              <a:rPr lang="en-US" altLang="ko-KR" sz="1300" b="1" dirty="0" smtClean="0"/>
              <a:t>6,300</a:t>
            </a:r>
            <a:r>
              <a:rPr lang="ko-KR" altLang="en-US" sz="1300" b="1" dirty="0" smtClean="0"/>
              <a:t>원은 </a:t>
            </a:r>
            <a:r>
              <a:rPr lang="en-US" altLang="ko-KR" sz="1300" b="1" dirty="0" smtClean="0"/>
              <a:t>1.7</a:t>
            </a:r>
            <a:r>
              <a:rPr lang="ko-KR" altLang="en-US" sz="1300" b="1" dirty="0" smtClean="0"/>
              <a:t>대</a:t>
            </a:r>
            <a:r>
              <a:rPr lang="en-US" altLang="ko-KR" sz="1300" b="1" dirty="0" smtClean="0"/>
              <a:t>1</a:t>
            </a:r>
            <a:r>
              <a:rPr lang="ko-KR" altLang="en-US" sz="1300" b="1" dirty="0" smtClean="0"/>
              <a:t>로 채권 전환</a:t>
            </a:r>
            <a:endParaRPr lang="en-US" altLang="ko-KR" sz="1300" b="1" dirty="0" smtClean="0"/>
          </a:p>
          <a:p>
            <a:endParaRPr lang="ko-KR" altLang="en-US" sz="1300" b="1" dirty="0"/>
          </a:p>
        </p:txBody>
      </p:sp>
      <p:sp>
        <p:nvSpPr>
          <p:cNvPr id="17" name="왼쪽 중괄호 16"/>
          <p:cNvSpPr/>
          <p:nvPr/>
        </p:nvSpPr>
        <p:spPr>
          <a:xfrm>
            <a:off x="5429256" y="1643050"/>
            <a:ext cx="571504" cy="107157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오른쪽 중괄호 17"/>
          <p:cNvSpPr/>
          <p:nvPr/>
        </p:nvSpPr>
        <p:spPr>
          <a:xfrm>
            <a:off x="8715404" y="1643050"/>
            <a:ext cx="357190" cy="114300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6000760" y="1807809"/>
            <a:ext cx="285752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300" b="1" dirty="0" smtClean="0"/>
              <a:t>재벌 계열사 간 상호 출자 지분 다수</a:t>
            </a:r>
            <a:endParaRPr lang="en-US" altLang="ko-KR" sz="1300" b="1" dirty="0" smtClean="0"/>
          </a:p>
          <a:p>
            <a:r>
              <a:rPr lang="ko-KR" altLang="en-US" sz="1300" b="1" dirty="0" smtClean="0"/>
              <a:t>박씨 일가 직접 소유 주식 손실은 금호산업 분 정도밖에 없음</a:t>
            </a:r>
            <a:endParaRPr lang="ko-KR" altLang="en-US" sz="1300" b="1" dirty="0"/>
          </a:p>
        </p:txBody>
      </p:sp>
      <p:sp>
        <p:nvSpPr>
          <p:cNvPr id="20" name="오른쪽 화살표 19"/>
          <p:cNvSpPr/>
          <p:nvPr/>
        </p:nvSpPr>
        <p:spPr>
          <a:xfrm>
            <a:off x="5857884" y="3571876"/>
            <a:ext cx="500066" cy="28575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755576" y="1844824"/>
            <a:ext cx="3816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 err="1" smtClean="0"/>
              <a:t>금호아시아나그룹의</a:t>
            </a:r>
            <a:r>
              <a:rPr lang="ko-KR" altLang="en-US" sz="2000" b="1" dirty="0" smtClean="0"/>
              <a:t> 예</a:t>
            </a:r>
            <a:endParaRPr lang="ko-KR" altLang="en-US" sz="20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o-KR" altLang="en-US" dirty="0" smtClean="0"/>
              <a:t>소액주주운동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미국식 주주자본주의 지향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미국 </a:t>
            </a:r>
            <a:r>
              <a:rPr lang="en-US" altLang="ko-KR" dirty="0" smtClean="0"/>
              <a:t>GM</a:t>
            </a:r>
            <a:r>
              <a:rPr lang="ko-KR" altLang="en-US" dirty="0" smtClean="0"/>
              <a:t>과 포드의 예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재벌지배구조와 재벌 </a:t>
            </a:r>
            <a:r>
              <a:rPr lang="ko-KR" altLang="en-US" dirty="0" err="1" smtClean="0"/>
              <a:t>사회적책임</a:t>
            </a:r>
            <a:r>
              <a:rPr lang="ko-KR" altLang="en-US" dirty="0" smtClean="0"/>
              <a:t> 빅딜론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이미 시효 지난 이야기</a:t>
            </a:r>
            <a:endParaRPr lang="en-US" altLang="ko-KR" dirty="0" smtClean="0"/>
          </a:p>
          <a:p>
            <a:r>
              <a:rPr lang="ko-KR" altLang="en-US" dirty="0" smtClean="0"/>
              <a:t>기업 사회적 책임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CSR</a:t>
            </a:r>
            <a:r>
              <a:rPr lang="ko-KR" altLang="en-US" dirty="0" smtClean="0"/>
              <a:t>에서 노동문제 비가시적</a:t>
            </a:r>
            <a:endParaRPr lang="en-US" altLang="ko-KR" dirty="0" smtClean="0"/>
          </a:p>
          <a:p>
            <a:r>
              <a:rPr lang="ko-KR" altLang="en-US" dirty="0" err="1" smtClean="0"/>
              <a:t>원하청</a:t>
            </a:r>
            <a:r>
              <a:rPr lang="ko-KR" altLang="en-US" dirty="0" smtClean="0"/>
              <a:t> 불공정거래 해결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상계약</a:t>
            </a:r>
            <a:r>
              <a:rPr lang="ko-KR" altLang="en-US" dirty="0" smtClean="0"/>
              <a:t> 상의 역관계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노동에 대한 혜택 불확실</a:t>
            </a:r>
            <a:endParaRPr lang="en-US" altLang="ko-KR" dirty="0" smtClean="0"/>
          </a:p>
          <a:p>
            <a:r>
              <a:rPr lang="ko-KR" altLang="en-US" dirty="0" smtClean="0"/>
              <a:t>재벌 사회화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현실적 한계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재벌 문제에 대한 논의들</a:t>
            </a:r>
            <a:endParaRPr lang="ko-KR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결국 노동권을 확대해나가는 것 외에는</a:t>
            </a:r>
            <a:r>
              <a:rPr lang="en-US" altLang="ko-KR" dirty="0" smtClean="0"/>
              <a:t>…</a:t>
            </a:r>
          </a:p>
          <a:p>
            <a:pPr lvl="1"/>
            <a:r>
              <a:rPr lang="ko-KR" altLang="en-US" dirty="0" smtClean="0"/>
              <a:t>산업별 노조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재벌대기업 민주노조 건설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해외공장 노동자 연대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노동운동</a:t>
            </a: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한국전쟁 이후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외자배분 </a:t>
            </a:r>
            <a:r>
              <a:rPr lang="en-US" altLang="ko-KR" dirty="0" smtClean="0"/>
              <a:t>:</a:t>
            </a:r>
          </a:p>
          <a:p>
            <a:pPr lvl="1"/>
            <a:r>
              <a:rPr lang="ko-KR" altLang="en-US" dirty="0" smtClean="0"/>
              <a:t>몰수기업 불하 </a:t>
            </a:r>
            <a:r>
              <a:rPr lang="en-US" altLang="ko-KR" dirty="0" smtClean="0"/>
              <a:t>:</a:t>
            </a:r>
          </a:p>
          <a:p>
            <a:pPr lvl="1"/>
            <a:r>
              <a:rPr lang="ko-KR" altLang="en-US" dirty="0" smtClean="0"/>
              <a:t>원조자원배분</a:t>
            </a:r>
            <a:r>
              <a:rPr lang="en-US" altLang="ko-KR" dirty="0" smtClean="0"/>
              <a:t> </a:t>
            </a:r>
            <a:r>
              <a:rPr lang="en-US" altLang="ko-KR" dirty="0" smtClean="0"/>
              <a:t>: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한국 재벌들의 과거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481329"/>
            <a:ext cx="8363272" cy="2595744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2010</a:t>
            </a:r>
            <a:r>
              <a:rPr lang="ko-KR" altLang="en-US" dirty="0" smtClean="0"/>
              <a:t>년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30</a:t>
            </a:r>
            <a:r>
              <a:rPr lang="ko-KR" altLang="en-US" dirty="0" smtClean="0"/>
              <a:t>대 재벌 자산 총액 </a:t>
            </a:r>
            <a:r>
              <a:rPr lang="en-US" altLang="ko-KR" dirty="0" smtClean="0"/>
              <a:t>1,516</a:t>
            </a:r>
            <a:r>
              <a:rPr lang="ko-KR" altLang="en-US" dirty="0" smtClean="0"/>
              <a:t>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매출총액 </a:t>
            </a:r>
            <a:r>
              <a:rPr lang="en-US" altLang="ko-KR" dirty="0" smtClean="0"/>
              <a:t>1,121</a:t>
            </a:r>
            <a:r>
              <a:rPr lang="ko-KR" altLang="en-US" dirty="0" smtClean="0"/>
              <a:t>조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당기순익</a:t>
            </a:r>
            <a:r>
              <a:rPr lang="ko-KR" altLang="en-US" dirty="0" smtClean="0"/>
              <a:t> </a:t>
            </a:r>
            <a:r>
              <a:rPr lang="en-US" altLang="ko-KR" dirty="0" smtClean="0"/>
              <a:t>79</a:t>
            </a:r>
            <a:r>
              <a:rPr lang="ko-KR" altLang="en-US" dirty="0" smtClean="0"/>
              <a:t>조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상위 </a:t>
            </a:r>
            <a:r>
              <a:rPr lang="en-US" altLang="ko-KR" dirty="0" smtClean="0"/>
              <a:t>5</a:t>
            </a:r>
            <a:r>
              <a:rPr lang="ko-KR" altLang="en-US" dirty="0" smtClean="0"/>
              <a:t>대 재벌이 </a:t>
            </a:r>
            <a:r>
              <a:rPr lang="en-US" altLang="ko-KR" dirty="0" smtClean="0"/>
              <a:t>30</a:t>
            </a:r>
            <a:r>
              <a:rPr lang="ko-KR" altLang="en-US" dirty="0" smtClean="0"/>
              <a:t>대 재벌 자산의 </a:t>
            </a:r>
            <a:r>
              <a:rPr lang="en-US" altLang="ko-KR" dirty="0" smtClean="0"/>
              <a:t>55%, </a:t>
            </a:r>
            <a:r>
              <a:rPr lang="ko-KR" altLang="en-US" dirty="0" smtClean="0"/>
              <a:t>매출의</a:t>
            </a:r>
            <a:r>
              <a:rPr lang="en-US" altLang="ko-KR" dirty="0" smtClean="0"/>
              <a:t>57%, </a:t>
            </a:r>
            <a:r>
              <a:rPr lang="ko-KR" altLang="en-US" dirty="0" smtClean="0"/>
              <a:t>순익의 </a:t>
            </a:r>
            <a:r>
              <a:rPr lang="en-US" altLang="ko-KR" dirty="0" smtClean="0"/>
              <a:t>62% </a:t>
            </a:r>
            <a:r>
              <a:rPr lang="ko-KR" altLang="en-US" dirty="0" smtClean="0"/>
              <a:t>차지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재벌의 경제적 규모</a:t>
            </a: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1979712" y="4221088"/>
          <a:ext cx="6336705" cy="2016222"/>
        </p:xfrm>
        <a:graphic>
          <a:graphicData uri="http://schemas.openxmlformats.org/drawingml/2006/table">
            <a:tbl>
              <a:tblPr>
                <a:tableStyleId>{0E3FDE45-AF77-4B5C-9715-49D594BDF05E}</a:tableStyleId>
              </a:tblPr>
              <a:tblGrid>
                <a:gridCol w="2647410"/>
                <a:gridCol w="1229765"/>
                <a:gridCol w="1229765"/>
                <a:gridCol w="1229765"/>
              </a:tblGrid>
              <a:tr h="336037">
                <a:tc>
                  <a:txBody>
                    <a:bodyPr/>
                    <a:lstStyle/>
                    <a:p>
                      <a:pPr algn="ctr" fontAlgn="ctr"/>
                      <a:endParaRPr lang="ko-KR" altLang="en-US" sz="18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800" u="none" strike="noStrike"/>
                        <a:t>자산</a:t>
                      </a:r>
                      <a:endParaRPr lang="ko-KR" altLang="en-US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800" u="none" strike="noStrike"/>
                        <a:t>매출액</a:t>
                      </a:r>
                      <a:endParaRPr lang="ko-KR" altLang="en-US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800" u="none" strike="noStrike"/>
                        <a:t>당기순익</a:t>
                      </a:r>
                      <a:endParaRPr lang="ko-KR" altLang="en-US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</a:tr>
              <a:tr h="336037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800" u="none" strike="noStrike" dirty="0"/>
                        <a:t>삼성</a:t>
                      </a:r>
                      <a:endParaRPr lang="ko-KR" altLang="en-US" sz="18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800" u="none" strike="noStrike"/>
                        <a:t>       </a:t>
                      </a:r>
                      <a:r>
                        <a:rPr lang="en-US" altLang="ko-KR" sz="1800" u="none" strike="noStrike"/>
                        <a:t>391 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800" u="none" strike="noStrike"/>
                        <a:t>       </a:t>
                      </a:r>
                      <a:r>
                        <a:rPr lang="en-US" altLang="ko-KR" sz="1800" u="none" strike="noStrike"/>
                        <a:t>255 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800" u="none" strike="noStrike"/>
                        <a:t>         </a:t>
                      </a:r>
                      <a:r>
                        <a:rPr lang="en-US" altLang="ko-KR" sz="1800" u="none" strike="noStrike"/>
                        <a:t>24 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</a:tr>
              <a:tr h="336037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800" u="none" strike="noStrike" dirty="0"/>
                        <a:t>현대자동차</a:t>
                      </a:r>
                      <a:endParaRPr lang="ko-KR" altLang="en-US" sz="18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800" u="none" strike="noStrike"/>
                        <a:t>       </a:t>
                      </a:r>
                      <a:r>
                        <a:rPr lang="en-US" altLang="ko-KR" sz="1800" u="none" strike="noStrike"/>
                        <a:t>154 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800" u="none" strike="noStrike"/>
                        <a:t>       </a:t>
                      </a:r>
                      <a:r>
                        <a:rPr lang="en-US" altLang="ko-KR" sz="1800" u="none" strike="noStrike"/>
                        <a:t>130 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800" u="none" strike="noStrike"/>
                        <a:t>         </a:t>
                      </a:r>
                      <a:r>
                        <a:rPr lang="en-US" altLang="ko-KR" sz="1800" u="none" strike="noStrike"/>
                        <a:t>14 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</a:tr>
              <a:tr h="336037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800" u="none" strike="noStrike" dirty="0" err="1"/>
                        <a:t>에스케이</a:t>
                      </a:r>
                      <a:endParaRPr lang="ko-KR" altLang="en-US" sz="18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800" u="none" strike="noStrike" dirty="0"/>
                        <a:t>       </a:t>
                      </a:r>
                      <a:r>
                        <a:rPr lang="en-US" altLang="ko-KR" sz="1800" u="none" strike="noStrike" dirty="0"/>
                        <a:t>100 </a:t>
                      </a:r>
                      <a:endParaRPr lang="en-US" altLang="ko-KR" sz="18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800" u="none" strike="noStrike"/>
                        <a:t>       </a:t>
                      </a:r>
                      <a:r>
                        <a:rPr lang="en-US" altLang="ko-KR" sz="1800" u="none" strike="noStrike"/>
                        <a:t>112 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800" u="none" strike="noStrike"/>
                        <a:t>          </a:t>
                      </a:r>
                      <a:r>
                        <a:rPr lang="en-US" altLang="ko-KR" sz="1800" u="none" strike="noStrike"/>
                        <a:t>5 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</a:tr>
              <a:tr h="336037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800" u="none" strike="noStrike" dirty="0"/>
                        <a:t>한화</a:t>
                      </a:r>
                      <a:endParaRPr lang="ko-KR" altLang="en-US" sz="18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800" u="none" strike="noStrike" dirty="0"/>
                        <a:t>         </a:t>
                      </a:r>
                      <a:r>
                        <a:rPr lang="en-US" altLang="ko-KR" sz="1800" u="none" strike="noStrike" dirty="0"/>
                        <a:t>93 </a:t>
                      </a:r>
                      <a:endParaRPr lang="en-US" altLang="ko-KR" sz="18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800" u="none" strike="noStrike" dirty="0"/>
                        <a:t>         </a:t>
                      </a:r>
                      <a:r>
                        <a:rPr lang="en-US" altLang="ko-KR" sz="1800" u="none" strike="noStrike" dirty="0"/>
                        <a:t>31 </a:t>
                      </a:r>
                      <a:endParaRPr lang="en-US" altLang="ko-KR" sz="18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800" u="none" strike="noStrike"/>
                        <a:t>          </a:t>
                      </a:r>
                      <a:r>
                        <a:rPr lang="en-US" altLang="ko-KR" sz="1800" u="none" strike="noStrike"/>
                        <a:t>1 </a:t>
                      </a:r>
                      <a:endParaRPr lang="en-US" altLang="ko-KR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</a:tr>
              <a:tr h="336037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800" u="none" strike="noStrike"/>
                        <a:t>엘지</a:t>
                      </a:r>
                      <a:endParaRPr lang="ko-KR" altLang="en-US" sz="1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800" u="none" strike="noStrike" dirty="0"/>
                        <a:t>         </a:t>
                      </a:r>
                      <a:r>
                        <a:rPr lang="en-US" altLang="ko-KR" sz="1800" u="none" strike="noStrike" dirty="0"/>
                        <a:t>91 </a:t>
                      </a:r>
                      <a:endParaRPr lang="en-US" altLang="ko-KR" sz="18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800" u="none" strike="noStrike" dirty="0"/>
                        <a:t>       </a:t>
                      </a:r>
                      <a:r>
                        <a:rPr lang="en-US" altLang="ko-KR" sz="1800" u="none" strike="noStrike" dirty="0"/>
                        <a:t>107 </a:t>
                      </a:r>
                      <a:endParaRPr lang="en-US" altLang="ko-KR" sz="18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800" u="none" strike="noStrike" dirty="0"/>
                        <a:t>          </a:t>
                      </a:r>
                      <a:r>
                        <a:rPr lang="en-US" altLang="ko-KR" sz="1800" u="none" strike="noStrike" dirty="0"/>
                        <a:t>5 </a:t>
                      </a:r>
                      <a:endParaRPr lang="en-US" altLang="ko-KR" sz="18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64088" y="6309320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공정위</a:t>
            </a:r>
            <a:r>
              <a:rPr lang="ko-KR" altLang="en-US" dirty="0" smtClean="0"/>
              <a:t> 발표 대규모기업집단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30</a:t>
            </a:r>
            <a:r>
              <a:rPr lang="ko-KR" altLang="en-US" dirty="0" smtClean="0"/>
              <a:t>대 재벌 자산대비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국가자산 </a:t>
            </a:r>
            <a:r>
              <a:rPr lang="en-US" altLang="ko-KR" dirty="0" smtClean="0"/>
              <a:t>7,500</a:t>
            </a:r>
            <a:r>
              <a:rPr lang="ko-KR" altLang="en-US" dirty="0" smtClean="0"/>
              <a:t>조의 약 </a:t>
            </a:r>
            <a:r>
              <a:rPr lang="en-US" altLang="ko-KR" dirty="0" smtClean="0"/>
              <a:t>20%. </a:t>
            </a:r>
            <a:r>
              <a:rPr lang="ko-KR" altLang="en-US" dirty="0" smtClean="0"/>
              <a:t>부동산 제외 시 </a:t>
            </a:r>
            <a:r>
              <a:rPr lang="en-US" altLang="ko-KR" dirty="0" smtClean="0"/>
              <a:t>40%.</a:t>
            </a:r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30</a:t>
            </a:r>
            <a:r>
              <a:rPr lang="ko-KR" altLang="en-US" dirty="0" smtClean="0"/>
              <a:t>대 재벌 매출액 대비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GDP 1,172</a:t>
            </a:r>
            <a:r>
              <a:rPr lang="ko-KR" altLang="en-US" dirty="0" smtClean="0"/>
              <a:t>조의 </a:t>
            </a:r>
            <a:r>
              <a:rPr lang="en-US" altLang="ko-KR" dirty="0" smtClean="0"/>
              <a:t>96%. 30</a:t>
            </a:r>
            <a:r>
              <a:rPr lang="ko-KR" altLang="en-US" dirty="0" smtClean="0"/>
              <a:t>대 재벌의 부가가치 생산액 기준으로 보면 </a:t>
            </a:r>
            <a:r>
              <a:rPr lang="en-US" altLang="ko-KR" dirty="0" smtClean="0"/>
              <a:t>GDP</a:t>
            </a:r>
            <a:r>
              <a:rPr lang="ko-KR" altLang="en-US" dirty="0" smtClean="0"/>
              <a:t>의 약 </a:t>
            </a:r>
            <a:r>
              <a:rPr lang="en-US" altLang="ko-KR" dirty="0" smtClean="0"/>
              <a:t>26%.</a:t>
            </a:r>
          </a:p>
          <a:p>
            <a:pPr lvl="2"/>
            <a:r>
              <a:rPr lang="en-US" altLang="ko-KR" dirty="0" smtClean="0"/>
              <a:t>30</a:t>
            </a:r>
            <a:r>
              <a:rPr lang="ko-KR" altLang="en-US" dirty="0" smtClean="0"/>
              <a:t>대 재벌 매출액과 </a:t>
            </a:r>
            <a:r>
              <a:rPr lang="en-US" altLang="ko-KR" dirty="0" smtClean="0"/>
              <a:t>GDP</a:t>
            </a:r>
            <a:r>
              <a:rPr lang="ko-KR" altLang="en-US" dirty="0" smtClean="0"/>
              <a:t>가 비슷하다는 것은 </a:t>
            </a:r>
            <a:r>
              <a:rPr lang="en-US" altLang="ko-KR" dirty="0" smtClean="0"/>
              <a:t>30</a:t>
            </a:r>
            <a:r>
              <a:rPr lang="ko-KR" altLang="en-US" dirty="0" smtClean="0"/>
              <a:t>대 재벌을 통해 대부분의 제품들이 최종 판매되고 있다는 의미</a:t>
            </a:r>
            <a:r>
              <a:rPr lang="en-US" altLang="ko-KR" dirty="0" smtClean="0"/>
              <a:t>.</a:t>
            </a:r>
          </a:p>
          <a:p>
            <a:pPr lvl="1"/>
            <a:endParaRPr lang="en-US" altLang="ko-KR" dirty="0" smtClean="0"/>
          </a:p>
          <a:p>
            <a:pPr lvl="1"/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재벌의 경제적 규모</a:t>
            </a:r>
            <a:r>
              <a:rPr lang="en-US" altLang="ko-KR" dirty="0" smtClean="0"/>
              <a:t>II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재벌의 성장</a:t>
            </a:r>
            <a:endParaRPr lang="ko-KR" altLang="en-US" dirty="0"/>
          </a:p>
        </p:txBody>
      </p:sp>
      <p:graphicFrame>
        <p:nvGraphicFramePr>
          <p:cNvPr id="4" name="차트 3"/>
          <p:cNvGraphicFramePr/>
          <p:nvPr/>
        </p:nvGraphicFramePr>
        <p:xfrm>
          <a:off x="1475656" y="1196752"/>
          <a:ext cx="6119548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차트 4"/>
          <p:cNvGraphicFramePr/>
          <p:nvPr/>
        </p:nvGraphicFramePr>
        <p:xfrm>
          <a:off x="2339752" y="3848100"/>
          <a:ext cx="5688632" cy="3009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3</a:t>
            </a:r>
            <a:r>
              <a:rPr lang="ko-KR" altLang="en-US" dirty="0" smtClean="0"/>
              <a:t>중의 공급 사슬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1) </a:t>
            </a:r>
            <a:r>
              <a:rPr lang="ko-KR" altLang="en-US" dirty="0" smtClean="0"/>
              <a:t>계열사를 통한 핵심 부품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2) </a:t>
            </a:r>
            <a:r>
              <a:rPr lang="ko-KR" altLang="en-US" dirty="0" smtClean="0"/>
              <a:t>해외 생산 공장을 통한 생산 유연성 확보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3) 1</a:t>
            </a:r>
            <a:r>
              <a:rPr lang="ko-KR" altLang="en-US" dirty="0" smtClean="0"/>
              <a:t>차 벤더</a:t>
            </a:r>
            <a:r>
              <a:rPr lang="en-US" altLang="ko-KR" dirty="0" smtClean="0"/>
              <a:t>(</a:t>
            </a:r>
            <a:r>
              <a:rPr lang="ko-KR" altLang="en-US" dirty="0" smtClean="0"/>
              <a:t>하청</a:t>
            </a:r>
            <a:r>
              <a:rPr lang="en-US" altLang="ko-KR" dirty="0" smtClean="0"/>
              <a:t>)</a:t>
            </a:r>
            <a:r>
              <a:rPr lang="ko-KR" altLang="en-US" dirty="0" smtClean="0"/>
              <a:t>에 대한 포섭과 </a:t>
            </a:r>
            <a:r>
              <a:rPr lang="en-US" altLang="ko-KR" dirty="0" smtClean="0"/>
              <a:t>2</a:t>
            </a:r>
            <a:r>
              <a:rPr lang="ko-KR" altLang="en-US" dirty="0" smtClean="0"/>
              <a:t>차 이하 벤더에 대한 배제</a:t>
            </a:r>
            <a:endParaRPr lang="en-US" altLang="ko-KR" dirty="0" smtClean="0"/>
          </a:p>
          <a:p>
            <a:r>
              <a:rPr lang="ko-KR" altLang="en-US" dirty="0" smtClean="0"/>
              <a:t>제조업과 금융의 통합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1) </a:t>
            </a:r>
            <a:r>
              <a:rPr lang="ko-KR" altLang="en-US" dirty="0" smtClean="0"/>
              <a:t>거대 금융 계열사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2) </a:t>
            </a:r>
            <a:r>
              <a:rPr lang="ko-KR" altLang="en-US" dirty="0" smtClean="0"/>
              <a:t>내부 금융 확대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재벌의 산업적 지배력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o-KR" altLang="en-US" dirty="0" smtClean="0"/>
              <a:t>핵심 부품 계열사에 대한 일감 몰아주기와 경쟁 </a:t>
            </a:r>
            <a:r>
              <a:rPr lang="ko-KR" altLang="en-US" dirty="0" err="1" smtClean="0"/>
              <a:t>부품사</a:t>
            </a:r>
            <a:r>
              <a:rPr lang="ko-KR" altLang="en-US" dirty="0" smtClean="0"/>
              <a:t> 통제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휴대폰 부품</a:t>
            </a:r>
            <a:r>
              <a:rPr lang="en-US" altLang="ko-KR" dirty="0" smtClean="0"/>
              <a:t>: </a:t>
            </a:r>
          </a:p>
          <a:p>
            <a:pPr lvl="2"/>
            <a:r>
              <a:rPr lang="ko-KR" altLang="en-US" dirty="0" smtClean="0"/>
              <a:t>삼성</a:t>
            </a:r>
            <a:r>
              <a:rPr lang="en-US" altLang="ko-KR" dirty="0" smtClean="0"/>
              <a:t>:</a:t>
            </a:r>
            <a:r>
              <a:rPr lang="ko-KR" altLang="en-US" dirty="0" smtClean="0"/>
              <a:t> 삼성전기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테크윈</a:t>
            </a:r>
            <a:r>
              <a:rPr lang="en-US" altLang="ko-KR" dirty="0" smtClean="0"/>
              <a:t>, SDI</a:t>
            </a:r>
          </a:p>
          <a:p>
            <a:pPr lvl="2"/>
            <a:r>
              <a:rPr lang="en-US" altLang="ko-KR" dirty="0" smtClean="0"/>
              <a:t>LG: LG</a:t>
            </a:r>
            <a:r>
              <a:rPr lang="ko-KR" altLang="en-US" dirty="0" err="1" smtClean="0"/>
              <a:t>이노텍</a:t>
            </a:r>
            <a:r>
              <a:rPr lang="en-US" altLang="ko-KR" dirty="0" smtClean="0"/>
              <a:t>, LG</a:t>
            </a:r>
            <a:r>
              <a:rPr lang="ko-KR" altLang="en-US" dirty="0" smtClean="0"/>
              <a:t>디스플레이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자동차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현대기아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현대모비스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현대위아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물류 </a:t>
            </a:r>
            <a:r>
              <a:rPr lang="en-US" altLang="ko-KR" dirty="0" smtClean="0"/>
              <a:t>: </a:t>
            </a:r>
          </a:p>
          <a:p>
            <a:pPr lvl="2"/>
            <a:r>
              <a:rPr lang="ko-KR" altLang="en-US" dirty="0" smtClean="0"/>
              <a:t>삼성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삼성전자로지틱스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하나</a:t>
            </a:r>
            <a:r>
              <a:rPr lang="en-US" altLang="ko-KR" dirty="0" smtClean="0"/>
              <a:t>TNS</a:t>
            </a:r>
          </a:p>
          <a:p>
            <a:pPr lvl="2"/>
            <a:r>
              <a:rPr lang="en-US" altLang="ko-KR" dirty="0" smtClean="0"/>
              <a:t>LG: LG</a:t>
            </a:r>
            <a:r>
              <a:rPr lang="ko-KR" altLang="en-US" dirty="0" err="1" smtClean="0"/>
              <a:t>하이비지니스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범한판토스</a:t>
            </a:r>
            <a:endParaRPr lang="en-US" altLang="ko-KR" dirty="0" smtClean="0"/>
          </a:p>
          <a:p>
            <a:pPr lvl="2"/>
            <a:r>
              <a:rPr lang="ko-KR" altLang="en-US" dirty="0" err="1" smtClean="0"/>
              <a:t>현대차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글로비스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재벌의 산업적 지배력 </a:t>
            </a:r>
            <a:r>
              <a:rPr lang="en-US" altLang="ko-KR" dirty="0" smtClean="0"/>
              <a:t>I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해외공장을 통한 생산 유연성 확보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재벌의 산업적 지배력 </a:t>
            </a:r>
            <a:r>
              <a:rPr lang="en-US" altLang="ko-KR" dirty="0" smtClean="0"/>
              <a:t>II</a:t>
            </a: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2411760" y="2551552"/>
          <a:ext cx="5976664" cy="1316736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158324"/>
                <a:gridCol w="1158324"/>
                <a:gridCol w="1158324"/>
                <a:gridCol w="1343368"/>
                <a:gridCol w="1158324"/>
              </a:tblGrid>
              <a:tr h="3060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/>
                        <a:t>TV</a:t>
                      </a:r>
                      <a:endParaRPr lang="en-US" sz="12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/>
                        <a:t>휴대폰</a:t>
                      </a:r>
                      <a:endParaRPr lang="ko-KR" altLang="en-US" sz="12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/>
                        <a:t>메모리</a:t>
                      </a:r>
                      <a:endParaRPr lang="ko-KR" altLang="en-US" sz="12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LCD</a:t>
                      </a:r>
                      <a:endParaRPr lang="en-US" sz="12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</a:tr>
              <a:tr h="3060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/>
                        <a:t>국내</a:t>
                      </a:r>
                      <a:endParaRPr lang="ko-KR" altLang="en-US" sz="12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/>
                        <a:t>1,</a:t>
                      </a:r>
                      <a:endParaRPr lang="en-US" sz="12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/>
                        <a:t>53</a:t>
                      </a:r>
                      <a:endParaRPr lang="en-US" sz="12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/>
                        <a:t>37,425</a:t>
                      </a:r>
                      <a:endParaRPr lang="en-US" sz="12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149</a:t>
                      </a:r>
                      <a:endParaRPr lang="en-US" sz="12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</a:tr>
              <a:tr h="3060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/>
                        <a:t>국외</a:t>
                      </a:r>
                      <a:endParaRPr lang="ko-KR" altLang="en-US" sz="12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35</a:t>
                      </a:r>
                      <a:endParaRPr lang="en-US" sz="12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/>
                        <a:t>157</a:t>
                      </a:r>
                      <a:endParaRPr lang="en-US" sz="12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/>
                        <a:t>0</a:t>
                      </a:r>
                      <a:endParaRPr lang="en-US" sz="12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6</a:t>
                      </a:r>
                      <a:endParaRPr lang="en-US" sz="12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</a:tr>
              <a:tr h="3060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/>
                        <a:t>국내비중</a:t>
                      </a:r>
                      <a:endParaRPr lang="ko-KR" altLang="en-US" sz="12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3%</a:t>
                      </a:r>
                      <a:endParaRPr lang="en-US" sz="12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/>
                        <a:t>25%</a:t>
                      </a:r>
                      <a:endParaRPr lang="en-US" sz="12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/>
                        <a:t>100%</a:t>
                      </a:r>
                      <a:endParaRPr lang="en-US" sz="12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/>
                        <a:t>96%</a:t>
                      </a:r>
                      <a:endParaRPr lang="en-US" sz="12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11560" y="2767576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삼성전자</a:t>
            </a:r>
            <a:endParaRPr lang="ko-KR" altLang="en-US" dirty="0"/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1907702" y="3991712"/>
          <a:ext cx="6480723" cy="1316736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071989"/>
                <a:gridCol w="959741"/>
                <a:gridCol w="959741"/>
                <a:gridCol w="959741"/>
                <a:gridCol w="959741"/>
                <a:gridCol w="770213"/>
                <a:gridCol w="799557"/>
              </a:tblGrid>
              <a:tr h="1755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/>
                        <a:t>　</a:t>
                      </a:r>
                      <a:endParaRPr lang="ko-KR" altLang="en-US" sz="12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/>
                        <a:t>휴대폰</a:t>
                      </a:r>
                      <a:endParaRPr lang="ko-KR" altLang="en-US" sz="12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TV</a:t>
                      </a:r>
                      <a:endParaRPr lang="en-US" sz="12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/>
                        <a:t>세탁기</a:t>
                      </a:r>
                      <a:endParaRPr lang="ko-KR" altLang="en-US" sz="12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/>
                        <a:t>냉장고</a:t>
                      </a:r>
                      <a:endParaRPr lang="ko-KR" altLang="en-US" sz="12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/>
                        <a:t>에어컨</a:t>
                      </a:r>
                      <a:endParaRPr lang="ko-KR" altLang="en-US" sz="12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LCD</a:t>
                      </a:r>
                      <a:endParaRPr lang="en-US" sz="12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</a:tr>
              <a:tr h="20612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/>
                        <a:t>국내</a:t>
                      </a:r>
                      <a:endParaRPr lang="ko-KR" altLang="en-US" sz="12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/>
                        <a:t>60</a:t>
                      </a:r>
                      <a:endParaRPr lang="en-US" sz="12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3.5</a:t>
                      </a:r>
                      <a:endParaRPr lang="en-US" sz="12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5.4</a:t>
                      </a:r>
                      <a:endParaRPr lang="en-US" sz="12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3</a:t>
                      </a:r>
                      <a:endParaRPr lang="en-US" sz="12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/>
                        <a:t>5</a:t>
                      </a:r>
                      <a:endParaRPr lang="en-US" sz="12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5</a:t>
                      </a:r>
                      <a:endParaRPr lang="en-US" sz="12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</a:tr>
              <a:tr h="20612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/>
                        <a:t>국외</a:t>
                      </a:r>
                      <a:endParaRPr lang="ko-KR" altLang="en-US" sz="12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/>
                        <a:t>85.7</a:t>
                      </a:r>
                      <a:endParaRPr lang="en-US" sz="12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25.3</a:t>
                      </a:r>
                      <a:endParaRPr lang="en-US" sz="12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4.6</a:t>
                      </a:r>
                      <a:endParaRPr lang="en-US" sz="12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5</a:t>
                      </a:r>
                      <a:endParaRPr lang="en-US" sz="12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8.1</a:t>
                      </a:r>
                      <a:endParaRPr lang="en-US" sz="12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/>
                        <a:t>0</a:t>
                      </a:r>
                      <a:endParaRPr lang="en-US" sz="12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</a:tr>
              <a:tr h="2057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/>
                        <a:t>국내비중</a:t>
                      </a:r>
                      <a:endParaRPr lang="ko-KR" altLang="en-US" sz="12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/>
                        <a:t>41%</a:t>
                      </a:r>
                      <a:endParaRPr lang="en-US" sz="12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/>
                        <a:t>12%</a:t>
                      </a:r>
                      <a:endParaRPr lang="en-US" sz="12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/>
                        <a:t>54%</a:t>
                      </a:r>
                      <a:endParaRPr lang="en-US" sz="12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/>
                        <a:t>38%</a:t>
                      </a:r>
                      <a:endParaRPr lang="en-US" sz="12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/>
                        <a:t>38%</a:t>
                      </a:r>
                      <a:endParaRPr lang="en-US" sz="12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/>
                        <a:t>100%</a:t>
                      </a:r>
                      <a:endParaRPr lang="en-US" sz="12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683568" y="413572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LG</a:t>
            </a:r>
            <a:r>
              <a:rPr lang="ko-KR" altLang="en-US" dirty="0" smtClean="0"/>
              <a:t>전자</a:t>
            </a:r>
            <a:endParaRPr lang="ko-KR" altLang="en-US" dirty="0"/>
          </a:p>
        </p:txBody>
      </p:sp>
      <p:sp>
        <p:nvSpPr>
          <p:cNvPr id="10" name="직사각형 9"/>
          <p:cNvSpPr/>
          <p:nvPr/>
        </p:nvSpPr>
        <p:spPr>
          <a:xfrm>
            <a:off x="7452320" y="2204864"/>
            <a:ext cx="1050288" cy="3185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1200" dirty="0" smtClean="0"/>
              <a:t>단위</a:t>
            </a:r>
            <a:r>
              <a:rPr lang="en-US" altLang="ko-KR" sz="1200" dirty="0" smtClean="0"/>
              <a:t>: </a:t>
            </a:r>
            <a:r>
              <a:rPr lang="ko-KR" altLang="en-US" sz="1200" dirty="0" err="1" smtClean="0"/>
              <a:t>백만개</a:t>
            </a:r>
            <a:endParaRPr lang="ko-KR" altLang="en-US" sz="1200" dirty="0">
              <a:solidFill>
                <a:srgbClr val="000000"/>
              </a:solidFill>
              <a:latin typeface="한양중고딕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7740352" y="3789040"/>
            <a:ext cx="1050288" cy="3185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1200" dirty="0" smtClean="0"/>
              <a:t>단위</a:t>
            </a:r>
            <a:r>
              <a:rPr lang="en-US" altLang="ko-KR" sz="1200" dirty="0" smtClean="0"/>
              <a:t>: </a:t>
            </a:r>
            <a:r>
              <a:rPr lang="ko-KR" altLang="en-US" sz="1200" dirty="0" err="1" smtClean="0"/>
              <a:t>백만개</a:t>
            </a:r>
            <a:endParaRPr lang="ko-KR" altLang="en-US" sz="1200" dirty="0">
              <a:solidFill>
                <a:srgbClr val="000000"/>
              </a:solidFill>
              <a:latin typeface="한양중고딕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4640</TotalTime>
  <Words>931</Words>
  <Application>Microsoft Office PowerPoint</Application>
  <PresentationFormat>화면 슬라이드 쇼(4:3)</PresentationFormat>
  <Paragraphs>272</Paragraphs>
  <Slides>24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25" baseType="lpstr">
      <vt:lpstr>광장</vt:lpstr>
      <vt:lpstr>경제위기와 재벌</vt:lpstr>
      <vt:lpstr>주요 내용</vt:lpstr>
      <vt:lpstr>한국 재벌들의 과거</vt:lpstr>
      <vt:lpstr>재벌의 경제적 규모</vt:lpstr>
      <vt:lpstr>재벌의 경제적 규모II</vt:lpstr>
      <vt:lpstr>재벌의 성장</vt:lpstr>
      <vt:lpstr>재벌의 산업적 지배력</vt:lpstr>
      <vt:lpstr>재벌의 산업적 지배력 I</vt:lpstr>
      <vt:lpstr>재벌의 산업적 지배력 II</vt:lpstr>
      <vt:lpstr>슬라이드 10</vt:lpstr>
      <vt:lpstr>재벌의 산업적 지배력 III</vt:lpstr>
      <vt:lpstr>슬라이드 12</vt:lpstr>
      <vt:lpstr>재벌의 산업적 지배력 IV</vt:lpstr>
      <vt:lpstr>슬라이드 14</vt:lpstr>
      <vt:lpstr>슬라이드 15</vt:lpstr>
      <vt:lpstr>재벌의 금융화</vt:lpstr>
      <vt:lpstr>재벌의 고용</vt:lpstr>
      <vt:lpstr>임금격차</vt:lpstr>
      <vt:lpstr>슬라이드 19</vt:lpstr>
      <vt:lpstr>재벌 노사관계의 산업적 확장</vt:lpstr>
      <vt:lpstr>재벌과 경제위기</vt:lpstr>
      <vt:lpstr>책임은 노동자가, 기회는 재벌일가가..</vt:lpstr>
      <vt:lpstr>재벌 문제에 대한 논의들</vt:lpstr>
      <vt:lpstr>노동운동</vt:lpstr>
    </vt:vector>
  </TitlesOfParts>
  <Company>Samsung Electronics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경제위기와 재벌</dc:title>
  <dc:creator>jwhan</dc:creator>
  <cp:lastModifiedBy>jwhan</cp:lastModifiedBy>
  <cp:revision>8</cp:revision>
  <dcterms:created xsi:type="dcterms:W3CDTF">2011-09-30T09:15:26Z</dcterms:created>
  <dcterms:modified xsi:type="dcterms:W3CDTF">2011-10-04T00:56:23Z</dcterms:modified>
</cp:coreProperties>
</file>